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8288000" cy="10287000"/>
  <p:notesSz cx="6858000" cy="9144000"/>
  <p:embeddedFontLst>
    <p:embeddedFont>
      <p:font typeface="Asap Regular Bold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sap Regular Italics" panose="020B0604020202020204" charset="0"/>
      <p:regular r:id="rId45"/>
    </p:embeddedFont>
    <p:embeddedFont>
      <p:font typeface="Asap Regular" panose="020B0604020202020204" charset="0"/>
      <p:regular r:id="rId46"/>
    </p:embeddedFont>
    <p:embeddedFont>
      <p:font typeface="Asap Regular Bold Italics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70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51CF-2314-4586-B8FE-E430C010354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E3304-B559-4BDC-8705-9C289E50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E3304-B559-4BDC-8705-9C289E50D3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2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6.png"/><Relationship Id="rId4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20110" y="725055"/>
            <a:ext cx="12068725" cy="88368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700" y="64770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4792893" y="6791893"/>
            <a:ext cx="2847407" cy="28474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647700" y="6791893"/>
            <a:ext cx="2847407" cy="28474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983358" y="523187"/>
            <a:ext cx="2847407" cy="2847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509034" y="5474111"/>
            <a:ext cx="4297918" cy="811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5045874" y="5555981"/>
            <a:ext cx="3535918" cy="6674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192802" y="6223386"/>
            <a:ext cx="3902395" cy="130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-136" dirty="0" err="1" smtClean="0">
                <a:solidFill>
                  <a:srgbClr val="2D2D2D"/>
                </a:solidFill>
                <a:latin typeface="Asap Regular"/>
              </a:rPr>
              <a:t>Sê</a:t>
            </a:r>
            <a:r>
              <a:rPr lang="en-US" sz="8000" spc="-136" dirty="0" smtClean="0">
                <a:solidFill>
                  <a:srgbClr val="2D2D2D"/>
                </a:solidFill>
                <a:latin typeface="Asap Regular"/>
              </a:rPr>
              <a:t>-</a:t>
            </a:r>
            <a:r>
              <a:rPr lang="vi-VN" sz="8000" spc="-136" dirty="0" smtClean="0">
                <a:solidFill>
                  <a:srgbClr val="2D2D2D"/>
                </a:solidFill>
                <a:latin typeface="Asap Regular"/>
              </a:rPr>
              <a:t>k</a:t>
            </a:r>
            <a:r>
              <a:rPr lang="en-US" sz="8000" spc="-136" dirty="0" err="1" smtClean="0">
                <a:solidFill>
                  <a:srgbClr val="2D2D2D"/>
                </a:solidFill>
                <a:latin typeface="Asap Regular"/>
              </a:rPr>
              <a:t>hốp</a:t>
            </a:r>
            <a:endParaRPr lang="en-US" sz="8000" spc="-136" dirty="0">
              <a:solidFill>
                <a:srgbClr val="2D2D2D"/>
              </a:solidFill>
              <a:latin typeface="Asap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90019" y="3589573"/>
            <a:ext cx="9555174" cy="3477777"/>
          </a:xfrm>
          <a:prstGeom prst="rect">
            <a:avLst/>
          </a:prstGeom>
        </p:spPr>
        <p:txBody>
          <a:bodyPr wrap="square" lIns="0" tIns="0" rIns="0" bIns="0" rtlCol="0" anchor="t">
            <a:prstTxWarp prst="textButton">
              <a:avLst/>
            </a:prstTxWarp>
            <a:spAutoFit/>
          </a:bodyPr>
          <a:lstStyle/>
          <a:p>
            <a:pPr algn="ctr">
              <a:lnSpc>
                <a:spcPts val="11224"/>
              </a:lnSpc>
            </a:pPr>
            <a:r>
              <a:rPr lang="en-US" sz="8017" spc="-136" dirty="0" smtClean="0">
                <a:solidFill>
                  <a:srgbClr val="2D2D2D"/>
                </a:solidFill>
                <a:latin typeface="Asap Regular Bold"/>
              </a:rPr>
              <a:t>NGƯỜI T</a:t>
            </a:r>
            <a:r>
              <a:rPr lang="vi-VN" sz="8017" spc="-136" dirty="0">
                <a:solidFill>
                  <a:srgbClr val="2D2D2D"/>
                </a:solidFill>
                <a:latin typeface="Asap Regular Bold"/>
              </a:rPr>
              <a:t>R</a:t>
            </a:r>
            <a:r>
              <a:rPr lang="en-US" sz="8017" spc="-136" dirty="0" smtClean="0">
                <a:solidFill>
                  <a:srgbClr val="2D2D2D"/>
                </a:solidFill>
                <a:latin typeface="Asap Regular Bold"/>
              </a:rPr>
              <a:t>ONG BAO</a:t>
            </a:r>
            <a:endParaRPr lang="en-US" sz="8017" spc="-136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558105" y="4026657"/>
            <a:ext cx="4297918" cy="81123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5075932" y="4078775"/>
            <a:ext cx="3535918" cy="66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995546" y="5038120"/>
            <a:ext cx="6023420" cy="7303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3762" y="305435"/>
            <a:ext cx="14407107" cy="72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6000" spc="-102" dirty="0">
                <a:solidFill>
                  <a:srgbClr val="2D2D2D"/>
                </a:solidFill>
                <a:latin typeface="Asap Regular"/>
              </a:rPr>
              <a:t>I. TÌM HIỂU CHUNG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792893" y="647700"/>
            <a:ext cx="2847407" cy="28474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r="3602"/>
          <a:stretch>
            <a:fillRect/>
          </a:stretch>
        </p:blipFill>
        <p:spPr>
          <a:xfrm>
            <a:off x="1028700" y="2391580"/>
            <a:ext cx="4071190" cy="596632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3144" y="8555651"/>
            <a:ext cx="4762302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9"/>
              </a:lnSpc>
            </a:pPr>
            <a:r>
              <a:rPr lang="en-US" sz="3000" dirty="0">
                <a:solidFill>
                  <a:srgbClr val="2D2D2D"/>
                </a:solidFill>
                <a:latin typeface="Asap Regular Bold"/>
              </a:rPr>
              <a:t>An-</a:t>
            </a:r>
            <a:r>
              <a:rPr lang="en-US" sz="3000" dirty="0" err="1">
                <a:solidFill>
                  <a:srgbClr val="2D2D2D"/>
                </a:solidFill>
                <a:latin typeface="Asap Regular Bold"/>
              </a:rPr>
              <a:t>tôn</a:t>
            </a:r>
            <a:r>
              <a:rPr lang="en-US" sz="3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000" dirty="0" err="1">
                <a:solidFill>
                  <a:srgbClr val="2D2D2D"/>
                </a:solidFill>
                <a:latin typeface="Asap Regular Bold"/>
              </a:rPr>
              <a:t>Páp-lô-vích</a:t>
            </a:r>
            <a:r>
              <a:rPr lang="en-US" sz="3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000" dirty="0" err="1">
                <a:solidFill>
                  <a:srgbClr val="2D2D2D"/>
                </a:solidFill>
                <a:latin typeface="Asap Regular Bold"/>
              </a:rPr>
              <a:t>Sê-khốp</a:t>
            </a:r>
            <a:r>
              <a:rPr lang="en-US" sz="3000" dirty="0">
                <a:solidFill>
                  <a:srgbClr val="2D2D2D"/>
                </a:solidFill>
                <a:latin typeface="Asap Regular Bold"/>
              </a:rPr>
              <a:t>  </a:t>
            </a:r>
          </a:p>
          <a:p>
            <a:pPr algn="ctr">
              <a:lnSpc>
                <a:spcPts val="3629"/>
              </a:lnSpc>
              <a:spcBef>
                <a:spcPct val="0"/>
              </a:spcBef>
            </a:pPr>
            <a:r>
              <a:rPr lang="en-US" sz="3000" dirty="0">
                <a:solidFill>
                  <a:srgbClr val="2D2D2D"/>
                </a:solidFill>
                <a:latin typeface="Asap Regular Bold"/>
              </a:rPr>
              <a:t>(1860 - 1904)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13458" y="1221139"/>
            <a:ext cx="3572272" cy="85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 algn="ctr">
              <a:lnSpc>
                <a:spcPts val="6654"/>
              </a:lnSpc>
              <a:spcBef>
                <a:spcPct val="0"/>
              </a:spcBef>
              <a:buFont typeface="Arial"/>
              <a:buChar char="•"/>
            </a:pPr>
            <a:r>
              <a:rPr lang="en-US" sz="5499" dirty="0" err="1">
                <a:solidFill>
                  <a:srgbClr val="2D2D2D"/>
                </a:solidFill>
                <a:latin typeface="Asap Regular"/>
              </a:rPr>
              <a:t>Tác</a:t>
            </a:r>
            <a:r>
              <a:rPr lang="en-US" sz="5499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5499" dirty="0" err="1">
                <a:solidFill>
                  <a:srgbClr val="2D2D2D"/>
                </a:solidFill>
                <a:latin typeface="Asap Regular"/>
              </a:rPr>
              <a:t>giả</a:t>
            </a:r>
            <a:r>
              <a:rPr lang="en-US" sz="5499" dirty="0">
                <a:solidFill>
                  <a:srgbClr val="2D2D2D"/>
                </a:solidFill>
                <a:latin typeface="Asap Regular"/>
              </a:rPr>
              <a:t>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92928" y="2071404"/>
            <a:ext cx="9224023" cy="3184707"/>
            <a:chOff x="0" y="0"/>
            <a:chExt cx="5924852" cy="20456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24852" cy="2045628"/>
            </a:xfrm>
            <a:custGeom>
              <a:avLst/>
              <a:gdLst/>
              <a:ahLst/>
              <a:cxnLst/>
              <a:rect l="l" t="t" r="r" b="b"/>
              <a:pathLst>
                <a:path w="5924852" h="2045628">
                  <a:moveTo>
                    <a:pt x="0" y="0"/>
                  </a:moveTo>
                  <a:lnTo>
                    <a:pt x="5924852" y="0"/>
                  </a:lnTo>
                  <a:lnTo>
                    <a:pt x="5924852" y="2045628"/>
                  </a:lnTo>
                  <a:lnTo>
                    <a:pt x="0" y="204562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253729" y="5620422"/>
            <a:ext cx="9263222" cy="3876971"/>
            <a:chOff x="0" y="0"/>
            <a:chExt cx="5950031" cy="2490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50031" cy="2490289"/>
            </a:xfrm>
            <a:custGeom>
              <a:avLst/>
              <a:gdLst/>
              <a:ahLst/>
              <a:cxnLst/>
              <a:rect l="l" t="t" r="r" b="b"/>
              <a:pathLst>
                <a:path w="5950031" h="2490289">
                  <a:moveTo>
                    <a:pt x="0" y="0"/>
                  </a:moveTo>
                  <a:lnTo>
                    <a:pt x="5950031" y="0"/>
                  </a:lnTo>
                  <a:lnTo>
                    <a:pt x="5950031" y="2490289"/>
                  </a:lnTo>
                  <a:lnTo>
                    <a:pt x="0" y="2490289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7253729" y="2382055"/>
            <a:ext cx="8962868" cy="206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-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Vị</a:t>
            </a:r>
            <a:r>
              <a:rPr lang="en-US" sz="4500" u="sng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trí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: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Ông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được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xem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là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đại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biểu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lớn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cuối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cùng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của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văn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học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hiện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thực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Nga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nửa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cuối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thế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kỉ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XIX”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14884" y="5948796"/>
            <a:ext cx="9002067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-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Phong</a:t>
            </a:r>
            <a:r>
              <a:rPr lang="en-US" sz="4500" u="sng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cách</a:t>
            </a:r>
            <a:r>
              <a:rPr lang="en-US" sz="4500" u="sng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nghệ</a:t>
            </a:r>
            <a:r>
              <a:rPr lang="en-US" sz="4500" u="sng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u="sng" dirty="0" err="1">
                <a:solidFill>
                  <a:srgbClr val="2D2D2D"/>
                </a:solidFill>
                <a:latin typeface="Asap Regular Bold"/>
              </a:rPr>
              <a:t>thuật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:</a:t>
            </a: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"/>
              </a:rPr>
              <a:t>+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Cốt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truyện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ngắn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gọn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,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giản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dị</a:t>
            </a:r>
            <a:endParaRPr lang="en-US" sz="4500" dirty="0">
              <a:solidFill>
                <a:srgbClr val="2D2D2D"/>
              </a:solidFill>
              <a:latin typeface="Asap Regular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"/>
              </a:rPr>
              <a:t>+ Chi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tiết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điển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hình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,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sắc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nét</a:t>
            </a:r>
            <a:endParaRPr lang="en-US" sz="4500" dirty="0">
              <a:solidFill>
                <a:srgbClr val="2D2D2D"/>
              </a:solidFill>
              <a:latin typeface="Asap Regular"/>
            </a:endParaRPr>
          </a:p>
          <a:p>
            <a:pPr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"/>
              </a:rPr>
              <a:t>+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Hình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ảnh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giàu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ý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nghĩa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biểu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tượng</a:t>
            </a:r>
            <a:endParaRPr lang="en-US" sz="4500" dirty="0">
              <a:solidFill>
                <a:srgbClr val="2D2D2D"/>
              </a:solidFill>
              <a:latin typeface="Asa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750757"/>
            <a:ext cx="13140232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1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.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Khi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5312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viết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nên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truyện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ngắn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endParaRPr lang="vi-VN" sz="5312" dirty="0" smtClean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“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Người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bao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”,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bối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cảnh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xã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hội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của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Nga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lúc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bấy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giờ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như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thế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nào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Đang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khẩn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trương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chuẩn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bị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cuộc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cách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mạng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10         </a:t>
            </a: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Đang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ngạt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thở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trong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bầu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không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khí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chuyên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chế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bảo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thủ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nặng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nề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Đang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mừng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vui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trước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chiến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thắng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hồng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quân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chống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phát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xít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Đang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tưng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bừng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với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thắng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lợi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cuộc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cách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mạng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10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2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4" grpId="1" build="allAtOnce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1296239"/>
            <a:ext cx="13140232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2</a:t>
            </a:r>
            <a:r>
              <a:rPr lang="en-US" sz="5312" dirty="0">
                <a:solidFill>
                  <a:srgbClr val="743D19"/>
                </a:solidFill>
                <a:latin typeface="Asap Regular Bold"/>
              </a:rPr>
              <a:t>.</a:t>
            </a:r>
          </a:p>
          <a:p>
            <a:pPr algn="ctr">
              <a:lnSpc>
                <a:spcPts val="6428"/>
              </a:lnSpc>
            </a:pP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Khi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viết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truyện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ngắn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“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Người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bao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”, </a:t>
            </a:r>
          </a:p>
          <a:p>
            <a:pPr algn="ctr">
              <a:lnSpc>
                <a:spcPts val="6428"/>
              </a:lnSpc>
            </a:pP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5312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đang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: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Du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lịch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ở I-an-ta        </a:t>
            </a: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168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Nghĩ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dưỡng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ở I-an-ta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168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Dưỡng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bệnh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ở I-an-ta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245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Tìm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cảm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hứng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sáng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tác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ở I-an-ta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2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5" grpId="1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995546" y="5038120"/>
            <a:ext cx="6023420" cy="7303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69638" y="571573"/>
            <a:ext cx="7203554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6000" spc="-102" dirty="0">
                <a:solidFill>
                  <a:srgbClr val="2D2D2D"/>
                </a:solidFill>
                <a:latin typeface="Asap Regular"/>
              </a:rPr>
              <a:t>I. TÌM HIỂU CHUNG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792893" y="647700"/>
            <a:ext cx="2847407" cy="28474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292928" y="2071404"/>
            <a:ext cx="9224023" cy="3184707"/>
            <a:chOff x="0" y="0"/>
            <a:chExt cx="5924852" cy="20456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4852" cy="2045628"/>
            </a:xfrm>
            <a:custGeom>
              <a:avLst/>
              <a:gdLst/>
              <a:ahLst/>
              <a:cxnLst/>
              <a:rect l="l" t="t" r="r" b="b"/>
              <a:pathLst>
                <a:path w="5924852" h="2045628">
                  <a:moveTo>
                    <a:pt x="0" y="0"/>
                  </a:moveTo>
                  <a:lnTo>
                    <a:pt x="5924852" y="0"/>
                  </a:lnTo>
                  <a:lnTo>
                    <a:pt x="5924852" y="2045628"/>
                  </a:lnTo>
                  <a:lnTo>
                    <a:pt x="0" y="204562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3144" y="2504537"/>
            <a:ext cx="4393186" cy="577734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53729" y="5620422"/>
            <a:ext cx="9263222" cy="3876971"/>
            <a:chOff x="0" y="0"/>
            <a:chExt cx="5950031" cy="24902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950031" cy="2490289"/>
            </a:xfrm>
            <a:custGeom>
              <a:avLst/>
              <a:gdLst/>
              <a:ahLst/>
              <a:cxnLst/>
              <a:rect l="l" t="t" r="r" b="b"/>
              <a:pathLst>
                <a:path w="5950031" h="2490289">
                  <a:moveTo>
                    <a:pt x="0" y="0"/>
                  </a:moveTo>
                  <a:lnTo>
                    <a:pt x="5950031" y="0"/>
                  </a:lnTo>
                  <a:lnTo>
                    <a:pt x="5950031" y="2490289"/>
                  </a:lnTo>
                  <a:lnTo>
                    <a:pt x="0" y="2490289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748033" y="8546126"/>
            <a:ext cx="4632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2D2D2D"/>
                </a:solidFill>
                <a:latin typeface="Asap Regular Bold Italics"/>
              </a:rPr>
              <a:t>Người</a:t>
            </a:r>
            <a:r>
              <a:rPr lang="en-US" sz="3500" dirty="0">
                <a:solidFill>
                  <a:srgbClr val="2D2D2D"/>
                </a:solidFill>
                <a:latin typeface="Asap Regular Bold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 Italics"/>
              </a:rPr>
              <a:t>trong</a:t>
            </a:r>
            <a:r>
              <a:rPr lang="en-US" sz="3500" dirty="0">
                <a:solidFill>
                  <a:srgbClr val="2D2D2D"/>
                </a:solidFill>
                <a:latin typeface="Asap Regular Bold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 Italics"/>
              </a:rPr>
              <a:t>bao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 (1898)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9127" y="1221139"/>
            <a:ext cx="4190104" cy="85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4"/>
              </a:lnSpc>
              <a:spcBef>
                <a:spcPct val="0"/>
              </a:spcBef>
            </a:pPr>
            <a:r>
              <a:rPr lang="en-US" sz="5499" dirty="0">
                <a:solidFill>
                  <a:srgbClr val="2D2D2D"/>
                </a:solidFill>
                <a:latin typeface="Asap Regular"/>
              </a:rPr>
              <a:t>2. </a:t>
            </a:r>
            <a:r>
              <a:rPr lang="en-US" sz="5499" dirty="0" err="1">
                <a:solidFill>
                  <a:srgbClr val="2D2D2D"/>
                </a:solidFill>
                <a:latin typeface="Asap Regular"/>
              </a:rPr>
              <a:t>Tác</a:t>
            </a:r>
            <a:r>
              <a:rPr lang="en-US" sz="5499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5499" dirty="0" err="1">
                <a:solidFill>
                  <a:srgbClr val="2D2D2D"/>
                </a:solidFill>
                <a:latin typeface="Asap Regular"/>
              </a:rPr>
              <a:t>phẩm</a:t>
            </a:r>
            <a:r>
              <a:rPr lang="en-US" sz="5499" dirty="0">
                <a:solidFill>
                  <a:srgbClr val="2D2D2D"/>
                </a:solidFill>
                <a:latin typeface="Asap Regular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5324" y="2285490"/>
            <a:ext cx="8699230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-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Bối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cảnh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xã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hội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: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Tác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phẩm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ra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trong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kì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xã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hội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đang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ngạt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thở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trong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bầu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không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khí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chuyên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chế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nặng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nề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cuối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thế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kỉ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XIX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55324" y="6082644"/>
            <a:ext cx="8699230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-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Hoàn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cảnh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sáng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tác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: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Truyện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ngắn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ra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trong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gian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nhà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văn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dưỡng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bệnh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ở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thành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phố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I-an-ta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năm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1898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094897" y="1941976"/>
            <a:ext cx="9414523" cy="7616490"/>
            <a:chOff x="0" y="0"/>
            <a:chExt cx="6047215" cy="48922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47215" cy="4892288"/>
            </a:xfrm>
            <a:custGeom>
              <a:avLst/>
              <a:gdLst/>
              <a:ahLst/>
              <a:cxnLst/>
              <a:rect l="l" t="t" r="r" b="b"/>
              <a:pathLst>
                <a:path w="6047215" h="4892288">
                  <a:moveTo>
                    <a:pt x="0" y="0"/>
                  </a:moveTo>
                  <a:lnTo>
                    <a:pt x="6047215" y="0"/>
                  </a:lnTo>
                  <a:lnTo>
                    <a:pt x="6047215" y="4892288"/>
                  </a:lnTo>
                  <a:lnTo>
                    <a:pt x="0" y="489228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773191" y="2095335"/>
            <a:ext cx="7858215" cy="639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-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Bố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cục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:</a:t>
            </a:r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+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Phần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1: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Cuộc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trò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chuyện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trong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nhà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kho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I-van I-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nứt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và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smtClean="0">
                <a:solidFill>
                  <a:srgbClr val="2D2D2D"/>
                </a:solidFill>
                <a:latin typeface="Asap Regular"/>
              </a:rPr>
              <a:t>Bu-r</a:t>
            </a:r>
            <a:r>
              <a:rPr lang="vi-VN" sz="4500" dirty="0">
                <a:solidFill>
                  <a:srgbClr val="2D2D2D"/>
                </a:solidFill>
                <a:latin typeface="Asap Regular"/>
              </a:rPr>
              <a:t>ơ</a:t>
            </a:r>
            <a:r>
              <a:rPr lang="en-US" sz="4500" dirty="0" smtClean="0">
                <a:solidFill>
                  <a:srgbClr val="2D2D2D"/>
                </a:solidFill>
                <a:latin typeface="Asap Regular"/>
              </a:rPr>
              <a:t>-kin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.</a:t>
            </a:r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+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Phần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2: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Câu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chuyện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về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endParaRPr lang="vi-VN" sz="4500" dirty="0" smtClean="0">
              <a:solidFill>
                <a:srgbClr val="2D2D2D"/>
              </a:solidFill>
              <a:latin typeface="Asap Regular"/>
            </a:endParaRPr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 err="1" smtClean="0">
                <a:solidFill>
                  <a:srgbClr val="2D2D2D"/>
                </a:solidFill>
                <a:latin typeface="Asap Regular"/>
              </a:rPr>
              <a:t>Bê</a:t>
            </a:r>
            <a:r>
              <a:rPr lang="en-US" sz="4500" dirty="0" smtClean="0">
                <a:solidFill>
                  <a:srgbClr val="2D2D2D"/>
                </a:solidFill>
                <a:latin typeface="Asap Regular"/>
              </a:rPr>
              <a:t>-li-</a:t>
            </a:r>
            <a:r>
              <a:rPr lang="en-US" sz="4500" dirty="0" err="1" smtClean="0">
                <a:solidFill>
                  <a:srgbClr val="2D2D2D"/>
                </a:solidFill>
                <a:latin typeface="Asap Regular"/>
              </a:rPr>
              <a:t>cốp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.</a:t>
            </a:r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+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Phần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3: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Lời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tự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thoại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,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tự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vấn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bác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sỹ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 I-van </a:t>
            </a:r>
          </a:p>
          <a:p>
            <a:pPr algn="just">
              <a:lnSpc>
                <a:spcPts val="5445"/>
              </a:lnSpc>
              <a:spcBef>
                <a:spcPct val="0"/>
              </a:spcBef>
            </a:pPr>
            <a:r>
              <a:rPr lang="en-US" sz="4500" dirty="0">
                <a:solidFill>
                  <a:srgbClr val="2D2D2D"/>
                </a:solidFill>
                <a:latin typeface="Asap Regular Bold"/>
              </a:rPr>
              <a:t>=&gt;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Truyện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lồng</a:t>
            </a:r>
            <a:r>
              <a:rPr lang="en-US" sz="4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Bold"/>
              </a:rPr>
              <a:t>truyện</a:t>
            </a:r>
            <a:endParaRPr lang="en-US" sz="4500" dirty="0">
              <a:solidFill>
                <a:srgbClr val="2D2D2D"/>
              </a:solidFill>
              <a:latin typeface="Asap Regul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1517413"/>
            <a:ext cx="13140232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1</a:t>
            </a:r>
            <a:r>
              <a:rPr lang="en-US" sz="5312" dirty="0">
                <a:solidFill>
                  <a:srgbClr val="743D19"/>
                </a:solidFill>
                <a:latin typeface="Asap Regular Bold"/>
              </a:rPr>
              <a:t>. </a:t>
            </a:r>
          </a:p>
          <a:p>
            <a:pPr algn="ctr">
              <a:lnSpc>
                <a:spcPts val="6428"/>
              </a:lnSpc>
            </a:pP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Bê</a:t>
            </a:r>
            <a:r>
              <a:rPr lang="vi-VN" sz="5312" dirty="0">
                <a:solidFill>
                  <a:srgbClr val="743D19"/>
                </a:solidFill>
                <a:latin typeface="Asap Regular"/>
              </a:rPr>
              <a:t>-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li</a:t>
            </a:r>
            <a:r>
              <a:rPr lang="vi-VN" sz="5312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cốp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làm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nghề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gì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76400" y="1333626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Giáo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viên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dạy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tiếng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Đức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Giáo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viên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dạy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tiếng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endParaRPr lang="vi-VN" sz="5000" dirty="0" smtClean="0">
              <a:solidFill>
                <a:srgbClr val="FFFFFF"/>
              </a:solidFill>
              <a:latin typeface="Asap Regular"/>
            </a:endParaRPr>
          </a:p>
          <a:p>
            <a:pPr algn="just">
              <a:lnSpc>
                <a:spcPts val="6050"/>
              </a:lnSpc>
            </a:pP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Hi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Lạp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 algn="just">
              <a:lnSpc>
                <a:spcPts val="6050"/>
              </a:lnSpc>
            </a:pP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245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Giáo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viên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dạy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tiếng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Anh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Italics"/>
              </a:rPr>
              <a:t>                         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245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Giáo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viên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dạy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tiếng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Pháp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3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4" grpId="1" build="allAtOnce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2323770"/>
            <a:ext cx="13140232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2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.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Nhân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vật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Bê</a:t>
            </a:r>
            <a:r>
              <a:rPr lang="vi-VN" sz="5312" dirty="0">
                <a:solidFill>
                  <a:srgbClr val="743D19"/>
                </a:solidFill>
                <a:latin typeface="Asap Regular"/>
              </a:rPr>
              <a:t>-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li</a:t>
            </a:r>
            <a:r>
              <a:rPr lang="vi-VN" sz="5312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en-US" sz="5312" dirty="0" err="1" smtClean="0">
                <a:solidFill>
                  <a:srgbClr val="743D19"/>
                </a:solidFill>
                <a:latin typeface="Asap Regular"/>
              </a:rPr>
              <a:t>cốp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truyện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ngắn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“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Người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bao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”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xuất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hiện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với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trang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phục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như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thế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nào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70233"/>
            <a:ext cx="7155305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A. 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“...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đi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giày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cao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su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cầm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ô,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mặc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áo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bành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tô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ấm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cốt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bông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” </a:t>
            </a:r>
          </a:p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92594"/>
            <a:ext cx="7081409" cy="373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“...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đeo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kính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râm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mặc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áo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bông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chần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lỗ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tai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nhét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bông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”</a:t>
            </a:r>
          </a:p>
          <a:p>
            <a:pPr algn="just">
              <a:lnSpc>
                <a:spcPts val="6050"/>
              </a:lnSpc>
            </a:pPr>
            <a:endParaRPr lang="en-US" sz="4500" dirty="0">
              <a:solidFill>
                <a:srgbClr val="FFFFFF"/>
              </a:solidFill>
              <a:latin typeface="Asap Regular Italics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92594"/>
            <a:ext cx="7217183" cy="160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Cả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A, B, C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đều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đúng</a:t>
            </a:r>
            <a:endParaRPr lang="en-US" sz="4500" dirty="0">
              <a:solidFill>
                <a:srgbClr val="FFFFFF"/>
              </a:solidFill>
              <a:latin typeface="Asap Regular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21988" y="3726848"/>
            <a:ext cx="721718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“ Ô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hắn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để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trong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bao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chiếc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đồng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hồ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quả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quýt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cũng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để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trong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bao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bằng</a:t>
            </a:r>
            <a:r>
              <a:rPr lang="en-US" sz="4500" dirty="0">
                <a:solidFill>
                  <a:srgbClr val="FFFFFF"/>
                </a:solidFill>
                <a:latin typeface="Asap Regular Italics"/>
              </a:rPr>
              <a:t> da </a:t>
            </a:r>
            <a:r>
              <a:rPr lang="en-US" sz="4500" dirty="0" err="1">
                <a:solidFill>
                  <a:srgbClr val="FFFFFF"/>
                </a:solidFill>
                <a:latin typeface="Asap Regular Italics"/>
              </a:rPr>
              <a:t>hươu</a:t>
            </a:r>
            <a:r>
              <a:rPr lang="en-US" sz="4500" dirty="0" smtClean="0">
                <a:solidFill>
                  <a:srgbClr val="FFFFFF"/>
                </a:solidFill>
                <a:latin typeface="Asap Regular Italics"/>
              </a:rPr>
              <a:t>”</a:t>
            </a:r>
            <a:r>
              <a:rPr lang="en-US" sz="6000" dirty="0" smtClean="0">
                <a:solidFill>
                  <a:srgbClr val="FFFFFF"/>
                </a:solidFill>
                <a:latin typeface="Asap Regular"/>
              </a:rPr>
              <a:t>             </a:t>
            </a:r>
            <a:endParaRPr lang="en-US" sz="6000" dirty="0">
              <a:solidFill>
                <a:srgbClr val="FFFFFF"/>
              </a:solidFill>
              <a:latin typeface="Asap Regular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3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5" grpId="1"/>
      <p:bldP spid="15" grpId="2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974419"/>
            <a:ext cx="13140232" cy="641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3.</a:t>
            </a:r>
            <a:r>
              <a:rPr lang="en-US" sz="5312" dirty="0">
                <a:solidFill>
                  <a:srgbClr val="743D19"/>
                </a:solidFill>
                <a:latin typeface="Asap Regular Bold"/>
              </a:rPr>
              <a:t>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Thói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quen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kì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quặc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của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Bê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-li-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cốp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là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gì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 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vi-VN" sz="5000" dirty="0" smtClean="0">
                <a:solidFill>
                  <a:srgbClr val="FFFFFF"/>
                </a:solidFill>
                <a:latin typeface="Asap Regular Italics"/>
              </a:rPr>
              <a:t>Đi hết nhà này đến nhà khác...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”</a:t>
            </a:r>
            <a:endParaRPr lang="en-US" sz="5000" dirty="0">
              <a:solidFill>
                <a:srgbClr val="FFFFFF"/>
              </a:solidFill>
              <a:latin typeface="Asap Regular Italics"/>
            </a:endParaRP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168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Đi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tản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bộ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”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</a:t>
            </a:r>
            <a:r>
              <a:rPr lang="en-US" sz="3500" dirty="0">
                <a:solidFill>
                  <a:schemeClr val="bg1"/>
                </a:solidFill>
                <a:latin typeface="Asap Regular" panose="020B0604020202020204" charset="0"/>
              </a:rPr>
              <a:t>. </a:t>
            </a:r>
            <a:r>
              <a:rPr lang="en-US" sz="5000" dirty="0" smtClean="0">
                <a:solidFill>
                  <a:schemeClr val="bg1"/>
                </a:solidFill>
                <a:latin typeface="Asap Regular" panose="020B0604020202020204" charset="0"/>
              </a:rPr>
              <a:t>“</a:t>
            </a:r>
            <a:r>
              <a:rPr lang="vi-VN" sz="5000" i="1" dirty="0" smtClean="0">
                <a:solidFill>
                  <a:schemeClr val="bg1"/>
                </a:solidFill>
                <a:latin typeface="Asap Regular" panose="020B0604020202020204" charset="0"/>
              </a:rPr>
              <a:t>Chẳng </a:t>
            </a:r>
            <a:r>
              <a:rPr lang="vi-VN" sz="5000" i="1" dirty="0">
                <a:solidFill>
                  <a:schemeClr val="bg1"/>
                </a:solidFill>
                <a:latin typeface="Asap Regular" panose="020B0604020202020204" charset="0"/>
              </a:rPr>
              <a:t>nói chẳng </a:t>
            </a:r>
            <a:r>
              <a:rPr lang="vi-VN" sz="5000" i="1" dirty="0" smtClean="0">
                <a:solidFill>
                  <a:schemeClr val="bg1"/>
                </a:solidFill>
                <a:latin typeface="Asap Regular" panose="020B0604020202020204" charset="0"/>
              </a:rPr>
              <a:t>rằng”</a:t>
            </a:r>
            <a:endParaRPr lang="en-US" sz="3500" b="1" dirty="0">
              <a:solidFill>
                <a:schemeClr val="bg1"/>
              </a:solidFill>
              <a:latin typeface="Asap Regular" panose="020B0604020202020204" charset="0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Italics"/>
              </a:rPr>
              <a:t>                         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vi-VN" sz="5000" dirty="0" smtClean="0">
                <a:solidFill>
                  <a:srgbClr val="FFFFFF"/>
                </a:solidFill>
                <a:latin typeface="Asap Regular Italics"/>
              </a:rPr>
              <a:t>mặc áo bông chần, lỗ tai nhét bông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”</a:t>
            </a:r>
            <a:endParaRPr lang="en-US" sz="5000" dirty="0">
              <a:solidFill>
                <a:srgbClr val="FFFFFF"/>
              </a:solidFill>
              <a:latin typeface="Asap Regular Italics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3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82976" y="-1957576"/>
            <a:ext cx="13140232" cy="641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4</a:t>
            </a:r>
            <a:r>
              <a:rPr lang="en-US" sz="5312" dirty="0">
                <a:solidFill>
                  <a:srgbClr val="743D19"/>
                </a:solidFill>
                <a:latin typeface="Asap Regular Bold"/>
              </a:rPr>
              <a:t>.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Buồng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ngủ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của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Bê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-li-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cốp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được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</a:p>
          <a:p>
            <a:pPr algn="ctr">
              <a:lnSpc>
                <a:spcPts val="6428"/>
              </a:lnSpc>
            </a:pP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miêu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tả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như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thế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nào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 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Ấm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cúng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rộng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rãi</a:t>
            </a:r>
            <a:endParaRPr lang="en-US" sz="5000" dirty="0">
              <a:solidFill>
                <a:srgbClr val="FFFFFF"/>
              </a:solidFill>
              <a:latin typeface="Asap Regular Italics"/>
            </a:endParaRP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Rộng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rãi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thoáng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đãng</a:t>
            </a:r>
            <a:endParaRPr lang="en-US" sz="5000" dirty="0">
              <a:solidFill>
                <a:srgbClr val="FFFFFF"/>
              </a:solidFill>
              <a:latin typeface="Asap Regular Italics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Ấm</a:t>
            </a:r>
            <a:r>
              <a:rPr lang="en-US" sz="5000" dirty="0" smtClean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cúng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,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thoáng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 smtClean="0">
                <a:solidFill>
                  <a:srgbClr val="FFFFFF"/>
                </a:solidFill>
                <a:latin typeface="Asap Regular Italics"/>
              </a:rPr>
              <a:t>đãng</a:t>
            </a:r>
            <a:endParaRPr lang="en-US" sz="5000" dirty="0">
              <a:solidFill>
                <a:srgbClr val="FFFFFF"/>
              </a:solidFill>
              <a:latin typeface="Asap Regular Italics"/>
            </a:endParaRP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168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Chật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như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cái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hộp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”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3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6" grpId="1" build="allAtOnce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0580" y="-1230317"/>
            <a:ext cx="13140232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endParaRPr dirty="0"/>
          </a:p>
          <a:p>
            <a:pPr algn="ctr">
              <a:lnSpc>
                <a:spcPts val="6428"/>
              </a:lnSpc>
            </a:pPr>
            <a:r>
              <a:rPr lang="en-US" sz="5312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5312" u="sng" dirty="0">
                <a:solidFill>
                  <a:srgbClr val="743D19"/>
                </a:solidFill>
                <a:latin typeface="Asap Regular Bold"/>
              </a:rPr>
              <a:t> 5.</a:t>
            </a:r>
            <a:r>
              <a:rPr lang="en-US" sz="5312" dirty="0">
                <a:solidFill>
                  <a:srgbClr val="743D19"/>
                </a:solidFill>
                <a:latin typeface="Asap Regular Bold"/>
              </a:rPr>
              <a:t> </a:t>
            </a:r>
          </a:p>
          <a:p>
            <a:pPr algn="ctr">
              <a:lnSpc>
                <a:spcPts val="6428"/>
              </a:lnSpc>
            </a:pP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“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Hôm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qua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tôi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sợ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đến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phát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kinh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lên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 Italics"/>
              </a:rPr>
              <a:t>đấy</a:t>
            </a:r>
            <a:r>
              <a:rPr lang="en-US" sz="5312" dirty="0">
                <a:solidFill>
                  <a:srgbClr val="743D19"/>
                </a:solidFill>
                <a:latin typeface="Asap Regular Italics"/>
              </a:rPr>
              <a:t>!”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,</a:t>
            </a:r>
          </a:p>
          <a:p>
            <a:pPr algn="ctr">
              <a:lnSpc>
                <a:spcPts val="6428"/>
              </a:lnSpc>
            </a:pP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nỗi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sợ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được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nhắc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đến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vi-VN" sz="5312" dirty="0" smtClean="0">
                <a:solidFill>
                  <a:srgbClr val="743D19"/>
                </a:solidFill>
                <a:latin typeface="Asap Regular"/>
              </a:rPr>
              <a:t>câu</a:t>
            </a:r>
            <a:r>
              <a:rPr lang="en-US" sz="5312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trên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là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5312" dirty="0" err="1">
                <a:solidFill>
                  <a:srgbClr val="743D19"/>
                </a:solidFill>
                <a:latin typeface="Asap Regular"/>
              </a:rPr>
              <a:t>gì</a:t>
            </a:r>
            <a:r>
              <a:rPr lang="en-US" sz="5312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6428"/>
              </a:lnSpc>
            </a:pPr>
            <a:endParaRPr lang="en-US" sz="5312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4842" y="3860708"/>
            <a:ext cx="7155305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A. 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Sợ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cởi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bỏ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chiếc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áo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bành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tô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ấm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cốt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bông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”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  </a:t>
            </a:r>
          </a:p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081409" cy="245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Sợ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bước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ra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khỏi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buồng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ngủ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chật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như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cái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hộp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”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Chứng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kiến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tiếng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cười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phá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lên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vang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khắp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khu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nhà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”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-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ren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-ca 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889654"/>
            <a:ext cx="7217183" cy="321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Chứng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kiến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người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mình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thích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“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phóng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xe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đạp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 Italics"/>
              </a:rPr>
              <a:t>vụt</a:t>
            </a:r>
            <a:r>
              <a:rPr lang="en-US" sz="5000" dirty="0">
                <a:solidFill>
                  <a:srgbClr val="FFFFFF"/>
                </a:solidFill>
                <a:latin typeface="Asap Regular Italics"/>
              </a:rPr>
              <a:t> qua”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3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144870"/>
            <a:ext cx="16230600" cy="79972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3046" y="4233018"/>
            <a:ext cx="12721448" cy="117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9600" spc="-163">
                <a:solidFill>
                  <a:srgbClr val="2D2D2D"/>
                </a:solidFill>
                <a:latin typeface="Asap Regular"/>
              </a:rPr>
              <a:t>II. ĐỌC HIỂU VĂN BẢN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8185191" y="5759210"/>
            <a:ext cx="699540" cy="545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5759210"/>
            <a:ext cx="699540" cy="545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42374"/>
          <a:stretch>
            <a:fillRect/>
          </a:stretch>
        </p:blipFill>
        <p:spPr>
          <a:xfrm>
            <a:off x="11115134" y="5597737"/>
            <a:ext cx="4128059" cy="8685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42374"/>
          <a:stretch>
            <a:fillRect/>
          </a:stretch>
        </p:blipFill>
        <p:spPr>
          <a:xfrm rot="-10800000">
            <a:off x="2783276" y="5597737"/>
            <a:ext cx="4128059" cy="868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63331" y="4326312"/>
            <a:ext cx="12961339" cy="2798251"/>
            <a:chOff x="0" y="0"/>
            <a:chExt cx="8325436" cy="1797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25436" cy="1797396"/>
            </a:xfrm>
            <a:custGeom>
              <a:avLst/>
              <a:gdLst/>
              <a:ahLst/>
              <a:cxnLst/>
              <a:rect l="l" t="t" r="r" b="b"/>
              <a:pathLst>
                <a:path w="8325436" h="1797396">
                  <a:moveTo>
                    <a:pt x="0" y="0"/>
                  </a:moveTo>
                  <a:lnTo>
                    <a:pt x="8325436" y="0"/>
                  </a:lnTo>
                  <a:lnTo>
                    <a:pt x="83254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8418087"/>
            <a:ext cx="4684114" cy="1680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58444" y="8606574"/>
            <a:ext cx="4684114" cy="1680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111">
            <a:off x="4464329" y="1947953"/>
            <a:ext cx="10215612" cy="36648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26107" y="5124450"/>
            <a:ext cx="10657545" cy="214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999" dirty="0">
                <a:solidFill>
                  <a:srgbClr val="FFFFFF"/>
                </a:solidFill>
                <a:latin typeface="Asap Regular Bold"/>
              </a:rPr>
              <a:t>HÃY CHỌN CÂU ĐÚNG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6188" y="9410700"/>
            <a:ext cx="15755623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Sân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khấu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hóa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tác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phẩm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4500" spc="-76" dirty="0">
                <a:solidFill>
                  <a:srgbClr val="2D2D2D"/>
                </a:solidFill>
                <a:latin typeface="Asap Regular Bold Italics"/>
              </a:rPr>
              <a:t>"</a:t>
            </a:r>
            <a:r>
              <a:rPr lang="en-US" sz="4500" spc="-76" dirty="0" err="1">
                <a:solidFill>
                  <a:srgbClr val="2D2D2D"/>
                </a:solidFill>
                <a:latin typeface="Asap Regular Bold Italics"/>
              </a:rPr>
              <a:t>Người</a:t>
            </a:r>
            <a:r>
              <a:rPr lang="en-US" sz="4500" spc="-76" dirty="0">
                <a:solidFill>
                  <a:srgbClr val="2D2D2D"/>
                </a:solidFill>
                <a:latin typeface="Asap Regular Bold Italics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 Italics"/>
              </a:rPr>
              <a:t>trong</a:t>
            </a:r>
            <a:r>
              <a:rPr lang="en-US" sz="4500" spc="-76" dirty="0">
                <a:solidFill>
                  <a:srgbClr val="2D2D2D"/>
                </a:solidFill>
                <a:latin typeface="Asap Regular Bold Italics"/>
              </a:rPr>
              <a:t> </a:t>
            </a:r>
            <a:r>
              <a:rPr lang="en-US" sz="4500" spc="-76" dirty="0" err="1">
                <a:solidFill>
                  <a:srgbClr val="2D2D2D"/>
                </a:solidFill>
                <a:latin typeface="Asap Regular Bold Italics"/>
              </a:rPr>
              <a:t>bao</a:t>
            </a:r>
            <a:r>
              <a:rPr lang="en-US" sz="4500" spc="-76" dirty="0">
                <a:solidFill>
                  <a:srgbClr val="2D2D2D"/>
                </a:solidFill>
                <a:latin typeface="Asap Regular Bold Italics"/>
              </a:rPr>
              <a:t>" 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(</a:t>
            </a:r>
            <a:r>
              <a:rPr lang="en-US" sz="4500" spc="-76" dirty="0" err="1">
                <a:solidFill>
                  <a:srgbClr val="2D2D2D"/>
                </a:solidFill>
                <a:latin typeface="Asap Regular Bold"/>
              </a:rPr>
              <a:t>Sê-khốp</a:t>
            </a:r>
            <a:r>
              <a:rPr lang="en-US" sz="4500" spc="-76" dirty="0">
                <a:solidFill>
                  <a:srgbClr val="2D2D2D"/>
                </a:solidFill>
                <a:latin typeface="Asap Regular Bold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" y="64770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4792893" y="647700"/>
            <a:ext cx="2847407" cy="28474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426920" y="196320"/>
            <a:ext cx="1664761" cy="16647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0827" t="23708" r="6988" b="9224"/>
          <a:stretch>
            <a:fillRect/>
          </a:stretch>
        </p:blipFill>
        <p:spPr>
          <a:xfrm>
            <a:off x="12424555" y="6098663"/>
            <a:ext cx="5414750" cy="3309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21923" t="27637" r="38749" b="27571"/>
          <a:stretch>
            <a:fillRect/>
          </a:stretch>
        </p:blipFill>
        <p:spPr>
          <a:xfrm>
            <a:off x="569432" y="6092506"/>
            <a:ext cx="5178378" cy="33159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7444" t="26819" r="40505" b="26819"/>
          <a:stretch>
            <a:fillRect/>
          </a:stretch>
        </p:blipFill>
        <p:spPr>
          <a:xfrm>
            <a:off x="569432" y="1693758"/>
            <a:ext cx="5339661" cy="3309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17739" t="26293" r="38140" b="26293"/>
          <a:stretch>
            <a:fillRect/>
          </a:stretch>
        </p:blipFill>
        <p:spPr>
          <a:xfrm>
            <a:off x="6342764" y="1637441"/>
            <a:ext cx="5602471" cy="3384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l="18626" t="26293" r="38731" b="26556"/>
          <a:stretch>
            <a:fillRect/>
          </a:stretch>
        </p:blipFill>
        <p:spPr>
          <a:xfrm>
            <a:off x="12424555" y="1637441"/>
            <a:ext cx="5414750" cy="3366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17739" t="27082" r="38584" b="26556"/>
          <a:stretch>
            <a:fillRect/>
          </a:stretch>
        </p:blipFill>
        <p:spPr>
          <a:xfrm>
            <a:off x="6370923" y="6098663"/>
            <a:ext cx="5546155" cy="330981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3677" y="845820"/>
            <a:ext cx="15755623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999" spc="-67" dirty="0">
                <a:solidFill>
                  <a:srgbClr val="2D2D2D"/>
                </a:solidFill>
                <a:latin typeface="Asap Regular Bold"/>
              </a:rPr>
              <a:t>NHÌN TRANH TÓM TẮT TRUYỆN NGẮN </a:t>
            </a:r>
            <a:r>
              <a:rPr lang="en-US" sz="3999" spc="-67" dirty="0">
                <a:solidFill>
                  <a:srgbClr val="2D2D2D"/>
                </a:solidFill>
                <a:latin typeface="Asap Regular Bold Italics"/>
              </a:rPr>
              <a:t>"NGƯỜI TRONG BAO"</a:t>
            </a:r>
            <a:r>
              <a:rPr lang="en-US" sz="3999" spc="-67" dirty="0">
                <a:solidFill>
                  <a:srgbClr val="2D2D2D"/>
                </a:solidFill>
                <a:latin typeface="Asap Regular Bold"/>
              </a:rPr>
              <a:t> (SÊ-KHỐP)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9505" y="1296674"/>
            <a:ext cx="2315867" cy="7528689"/>
            <a:chOff x="0" y="0"/>
            <a:chExt cx="1487547" cy="4835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7547" cy="4835890"/>
            </a:xfrm>
            <a:custGeom>
              <a:avLst/>
              <a:gdLst/>
              <a:ahLst/>
              <a:cxnLst/>
              <a:rect l="l" t="t" r="r" b="b"/>
              <a:pathLst>
                <a:path w="1487547" h="4835890">
                  <a:moveTo>
                    <a:pt x="0" y="0"/>
                  </a:moveTo>
                  <a:lnTo>
                    <a:pt x="1487547" y="0"/>
                  </a:lnTo>
                  <a:lnTo>
                    <a:pt x="1487547" y="4835890"/>
                  </a:lnTo>
                  <a:lnTo>
                    <a:pt x="0" y="48358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15822" y="2643891"/>
            <a:ext cx="2203234" cy="481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chuyến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săn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muộn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I-van 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Bu-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rơ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-kin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nói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nhau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053197" y="2761388"/>
            <a:ext cx="2387443" cy="4324252"/>
            <a:chOff x="0" y="0"/>
            <a:chExt cx="1533523" cy="27775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3522" cy="2777590"/>
            </a:xfrm>
            <a:custGeom>
              <a:avLst/>
              <a:gdLst/>
              <a:ahLst/>
              <a:cxnLst/>
              <a:rect l="l" t="t" r="r" b="b"/>
              <a:pathLst>
                <a:path w="1533522" h="2777590">
                  <a:moveTo>
                    <a:pt x="0" y="0"/>
                  </a:moveTo>
                  <a:lnTo>
                    <a:pt x="1533522" y="0"/>
                  </a:lnTo>
                  <a:lnTo>
                    <a:pt x="1533522" y="2777590"/>
                  </a:lnTo>
                  <a:lnTo>
                    <a:pt x="0" y="27775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053197" y="3649387"/>
            <a:ext cx="2387443" cy="21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Họ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về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Bê-lê-cốp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097066" y="212959"/>
            <a:ext cx="6351882" cy="2167429"/>
            <a:chOff x="0" y="0"/>
            <a:chExt cx="4079994" cy="13922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097066" y="2761388"/>
            <a:ext cx="6351882" cy="2167429"/>
            <a:chOff x="0" y="0"/>
            <a:chExt cx="4079994" cy="13922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6097066" y="5291667"/>
            <a:ext cx="6351882" cy="2167429"/>
            <a:chOff x="0" y="0"/>
            <a:chExt cx="4079994" cy="13922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097066" y="7741648"/>
            <a:ext cx="6351882" cy="2167429"/>
            <a:chOff x="0" y="0"/>
            <a:chExt cx="4079994" cy="13922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154582" y="363224"/>
            <a:ext cx="6236851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Chân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dung </a:t>
            </a: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(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mặt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tái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nhợt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giày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cao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su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mặc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áo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bành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tô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ấm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cốt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bông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,...)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019353" y="2761388"/>
            <a:ext cx="2387443" cy="4324252"/>
            <a:chOff x="0" y="0"/>
            <a:chExt cx="1533523" cy="27775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33522" cy="2777590"/>
            </a:xfrm>
            <a:custGeom>
              <a:avLst/>
              <a:gdLst/>
              <a:ahLst/>
              <a:cxnLst/>
              <a:rect l="l" t="t" r="r" b="b"/>
              <a:pathLst>
                <a:path w="1533522" h="2777590">
                  <a:moveTo>
                    <a:pt x="0" y="0"/>
                  </a:moveTo>
                  <a:lnTo>
                    <a:pt x="1533522" y="0"/>
                  </a:lnTo>
                  <a:lnTo>
                    <a:pt x="1533522" y="2777590"/>
                  </a:lnTo>
                  <a:lnTo>
                    <a:pt x="0" y="27775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63468" y="1379156"/>
            <a:ext cx="2315867" cy="7528689"/>
            <a:chOff x="0" y="0"/>
            <a:chExt cx="1487547" cy="4835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87547" cy="4835890"/>
            </a:xfrm>
            <a:custGeom>
              <a:avLst/>
              <a:gdLst/>
              <a:ahLst/>
              <a:cxnLst/>
              <a:rect l="l" t="t" r="r" b="b"/>
              <a:pathLst>
                <a:path w="1487547" h="4835890">
                  <a:moveTo>
                    <a:pt x="0" y="0"/>
                  </a:moveTo>
                  <a:lnTo>
                    <a:pt x="1487547" y="0"/>
                  </a:lnTo>
                  <a:lnTo>
                    <a:pt x="1487547" y="4835890"/>
                  </a:lnTo>
                  <a:lnTo>
                    <a:pt x="0" y="48358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6154582" y="3028175"/>
            <a:ext cx="6351882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Thói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quen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sinh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hoạt</a:t>
            </a:r>
            <a:endParaRPr lang="en-US" sz="3500" dirty="0">
              <a:solidFill>
                <a:srgbClr val="000000"/>
              </a:solidFill>
              <a:latin typeface="Asap Regular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(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đồ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để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ngủ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chùm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chăn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,...)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54582" y="5558454"/>
            <a:ext cx="6236851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vi-VN" sz="3500" dirty="0">
                <a:solidFill>
                  <a:srgbClr val="000000"/>
                </a:solidFill>
                <a:latin typeface="Asap Regular Bold"/>
              </a:rPr>
              <a:t>T</a:t>
            </a:r>
            <a:r>
              <a:rPr lang="en-US" sz="3500" dirty="0" err="1" smtClean="0">
                <a:solidFill>
                  <a:srgbClr val="000000"/>
                </a:solidFill>
                <a:latin typeface="Asap Regular Bold"/>
              </a:rPr>
              <a:t>ính</a:t>
            </a:r>
            <a:r>
              <a:rPr lang="en-US" sz="3500" dirty="0" smtClean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cách</a:t>
            </a:r>
            <a:endParaRPr lang="en-US" sz="3500" dirty="0">
              <a:solidFill>
                <a:srgbClr val="000000"/>
              </a:solidFill>
              <a:latin typeface="Asap Regular Bold"/>
            </a:endParaRP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(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Cô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độc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tôn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sùng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quá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khứ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thích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,..)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42969" y="8176895"/>
            <a:ext cx="5060077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Quan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hệ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mọi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người</a:t>
            </a:r>
            <a:endParaRPr lang="en-US" sz="3500" dirty="0">
              <a:solidFill>
                <a:srgbClr val="000000"/>
              </a:solidFill>
              <a:latin typeface="Asap Regular Bold"/>
            </a:endParaRP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(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Nhà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trường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khu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phố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56705" y="4210262"/>
            <a:ext cx="1912739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Lối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bao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046408" y="2726373"/>
            <a:ext cx="2032927" cy="481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Lời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nhận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xét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bác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sĩ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I-van: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Không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thể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như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thế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mãi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Italics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Asap Regular Italics"/>
              </a:rPr>
              <a:t>!”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475372" y="4642980"/>
            <a:ext cx="577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5406794" y="4908357"/>
            <a:ext cx="356674" cy="2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440638" y="4210262"/>
            <a:ext cx="577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440638" y="5797592"/>
            <a:ext cx="577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19600" y="1714500"/>
            <a:ext cx="1598863" cy="1011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419600" y="7078448"/>
            <a:ext cx="1621150" cy="1456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2485058" y="1311409"/>
            <a:ext cx="1621150" cy="1456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2448948" y="5797592"/>
            <a:ext cx="577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2448948" y="4210262"/>
            <a:ext cx="5778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2505264" y="7085640"/>
            <a:ext cx="1600944" cy="1738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3254" t="10078" b="7329"/>
          <a:stretch>
            <a:fillRect/>
          </a:stretch>
        </p:blipFill>
        <p:spPr>
          <a:xfrm>
            <a:off x="1821971" y="1454645"/>
            <a:ext cx="5122805" cy="82902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7722" y="480695"/>
            <a:ext cx="945538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5000" dirty="0">
                <a:solidFill>
                  <a:srgbClr val="2D2D2D"/>
                </a:solidFill>
                <a:latin typeface="Asap Regular Bold"/>
              </a:rPr>
              <a:t>1.Hình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tượng</a:t>
            </a:r>
            <a:r>
              <a:rPr lang="en-US" sz="5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nhân</a:t>
            </a:r>
            <a:r>
              <a:rPr lang="en-US" sz="5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vật</a:t>
            </a:r>
            <a:r>
              <a:rPr lang="en-US" sz="5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Bê</a:t>
            </a:r>
            <a:r>
              <a:rPr lang="en-US" sz="5000" dirty="0">
                <a:solidFill>
                  <a:srgbClr val="2D2D2D"/>
                </a:solidFill>
                <a:latin typeface="Asap Regular Bold"/>
              </a:rPr>
              <a:t>-li-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cốp</a:t>
            </a:r>
            <a:endParaRPr lang="en-US" sz="5000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38539" y="5160749"/>
            <a:ext cx="7241960" cy="8780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851499" y="1255395"/>
            <a:ext cx="6351882" cy="2167429"/>
            <a:chOff x="0" y="0"/>
            <a:chExt cx="4079994" cy="13922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851499" y="4516078"/>
            <a:ext cx="6351882" cy="2167429"/>
            <a:chOff x="0" y="0"/>
            <a:chExt cx="4079994" cy="13922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851499" y="7577511"/>
            <a:ext cx="6351882" cy="2167429"/>
            <a:chOff x="0" y="0"/>
            <a:chExt cx="4079994" cy="1392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9994" cy="1392201"/>
            </a:xfrm>
            <a:custGeom>
              <a:avLst/>
              <a:gdLst/>
              <a:ahLst/>
              <a:cxnLst/>
              <a:rect l="l" t="t" r="r" b="b"/>
              <a:pathLst>
                <a:path w="4079994" h="1392201">
                  <a:moveTo>
                    <a:pt x="0" y="0"/>
                  </a:moveTo>
                  <a:lnTo>
                    <a:pt x="4079994" y="0"/>
                  </a:lnTo>
                  <a:lnTo>
                    <a:pt x="4079994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9643104" y="2006906"/>
            <a:ext cx="3909102" cy="689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Chân</a:t>
            </a:r>
            <a:r>
              <a:rPr lang="en-US" sz="4500" dirty="0">
                <a:solidFill>
                  <a:srgbClr val="000000"/>
                </a:solidFill>
                <a:latin typeface="Asap Regular Bold"/>
              </a:rPr>
              <a:t> dung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64098" y="5133975"/>
            <a:ext cx="4540052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Lối</a:t>
            </a:r>
            <a:r>
              <a:rPr lang="en-US" sz="4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sống</a:t>
            </a:r>
            <a:r>
              <a:rPr lang="en-US" sz="4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sinh</a:t>
            </a:r>
            <a:r>
              <a:rPr lang="en-US" sz="4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hoạt</a:t>
            </a:r>
            <a:endParaRPr lang="en-US" sz="4500" dirty="0">
              <a:solidFill>
                <a:srgbClr val="000000"/>
              </a:solidFill>
              <a:latin typeface="Asap Regula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74263" y="8316420"/>
            <a:ext cx="5725914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Asap Regular Bold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4500" dirty="0" err="1" smtClean="0">
                <a:solidFill>
                  <a:srgbClr val="000000"/>
                </a:solidFill>
                <a:latin typeface="Asap Regular Bold"/>
              </a:rPr>
              <a:t>cách</a:t>
            </a:r>
            <a:endParaRPr lang="en-US" sz="4500" dirty="0">
              <a:solidFill>
                <a:srgbClr val="000000"/>
              </a:solidFill>
              <a:latin typeface="Asap Regul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863" y="412750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a.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Chân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dung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712" y="21594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87108" y="215940"/>
            <a:ext cx="2847407" cy="28474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310367" y="1639644"/>
            <a:ext cx="6351882" cy="1547947"/>
            <a:chOff x="0" y="0"/>
            <a:chExt cx="4079994" cy="994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322603" y="5037823"/>
            <a:ext cx="6351882" cy="1547947"/>
            <a:chOff x="0" y="0"/>
            <a:chExt cx="4079994" cy="994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315740" y="3306099"/>
            <a:ext cx="6351882" cy="1547947"/>
            <a:chOff x="0" y="0"/>
            <a:chExt cx="4079994" cy="9942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310366" y="6796548"/>
            <a:ext cx="6351882" cy="1547947"/>
            <a:chOff x="0" y="0"/>
            <a:chExt cx="4079994" cy="994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07069" y="4143590"/>
            <a:ext cx="603297" cy="52001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631576" y="2108944"/>
            <a:ext cx="5552674" cy="42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3500" spc="-59" dirty="0" err="1">
                <a:solidFill>
                  <a:srgbClr val="2D2D2D"/>
                </a:solidFill>
                <a:latin typeface="Asap Regular Bold"/>
              </a:rPr>
              <a:t>Gương</a:t>
            </a:r>
            <a:r>
              <a:rPr lang="en-US" sz="3500" spc="-59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spc="-59" dirty="0" err="1">
                <a:solidFill>
                  <a:srgbClr val="2D2D2D"/>
                </a:solidFill>
                <a:latin typeface="Asap Regular Bold"/>
              </a:rPr>
              <a:t>mặt</a:t>
            </a:r>
            <a:endParaRPr lang="en-US" sz="3500" spc="-59" dirty="0">
              <a:solidFill>
                <a:srgbClr val="2D2D2D"/>
              </a:solidFill>
              <a:latin typeface="Asap Regula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4144" y="6300289"/>
            <a:ext cx="2321719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Trang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phục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77781" y="3739274"/>
            <a:ext cx="6351882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“...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giày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cao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su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34840" y="5489619"/>
            <a:ext cx="6351882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mặc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áo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bành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tô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ấm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cốt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bông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88967" y="6997853"/>
            <a:ext cx="5063530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mặc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áo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bông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chần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lỗ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tai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nhét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bông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535437" y="1639644"/>
            <a:ext cx="5413274" cy="7528689"/>
            <a:chOff x="0" y="0"/>
            <a:chExt cx="3477099" cy="4835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77099" cy="4835890"/>
            </a:xfrm>
            <a:custGeom>
              <a:avLst/>
              <a:gdLst/>
              <a:ahLst/>
              <a:cxnLst/>
              <a:rect l="l" t="t" r="r" b="b"/>
              <a:pathLst>
                <a:path w="3477099" h="4835890">
                  <a:moveTo>
                    <a:pt x="0" y="0"/>
                  </a:moveTo>
                  <a:lnTo>
                    <a:pt x="3477099" y="0"/>
                  </a:lnTo>
                  <a:lnTo>
                    <a:pt x="3477099" y="4835890"/>
                  </a:lnTo>
                  <a:lnTo>
                    <a:pt x="0" y="48358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704386" y="2604544"/>
            <a:ext cx="5075375" cy="588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</a:pPr>
            <a:r>
              <a:rPr lang="en-US" sz="3500" dirty="0">
                <a:solidFill>
                  <a:srgbClr val="2D2D2D"/>
                </a:solidFill>
                <a:latin typeface="Asap Regular Bold"/>
              </a:rPr>
              <a:t>-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Chân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dung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kì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quái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lập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dị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không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dám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đối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mặt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thực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tế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. </a:t>
            </a: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Bold"/>
              </a:rPr>
              <a:t>-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“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khát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vọng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mãnh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liệt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thu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vào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trong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cái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vỏ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tạo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ra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cho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thứ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bao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có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thể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ngăn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cách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bảo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vệ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khỏi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những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ảnh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hưởng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bên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ngoài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”, “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trốn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tránh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cuộc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sống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thực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”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728108" y="2766057"/>
            <a:ext cx="984990" cy="6636214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7"/>
          <a:srcRect l="63254" t="10078" b="7329"/>
          <a:stretch>
            <a:fillRect/>
          </a:stretch>
        </p:blipFill>
        <p:spPr>
          <a:xfrm>
            <a:off x="11540387" y="1166469"/>
            <a:ext cx="5122805" cy="82902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46098" y="1862819"/>
            <a:ext cx="62796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i="1" dirty="0" smtClean="0">
                <a:solidFill>
                  <a:srgbClr val="2D2D2D"/>
                </a:solidFill>
                <a:latin typeface="Asap Regular" panose="020B0604020202020204" charset="0"/>
              </a:rPr>
              <a:t>“...</a:t>
            </a:r>
            <a:r>
              <a:rPr lang="vi-VN" sz="3500" i="1" dirty="0" smtClean="0">
                <a:solidFill>
                  <a:srgbClr val="2D2D2D"/>
                </a:solidFill>
                <a:latin typeface="Asap Regular" panose="020B0604020202020204" charset="0"/>
              </a:rPr>
              <a:t>giấu mặt sau chiếc cổ áo bành tô bẻ đứng lên</a:t>
            </a:r>
            <a:r>
              <a:rPr lang="en-US" sz="3500" i="1" dirty="0" smtClean="0">
                <a:solidFill>
                  <a:srgbClr val="2D2D2D"/>
                </a:solidFill>
                <a:latin typeface="Asap Regular" panose="020B0604020202020204" charset="0"/>
              </a:rPr>
              <a:t>” </a:t>
            </a:r>
            <a:endParaRPr lang="en-US" sz="3500" i="1" dirty="0">
              <a:solidFill>
                <a:srgbClr val="2D2D2D"/>
              </a:solidFill>
              <a:latin typeface="Asap Regular" panose="020B0604020202020204" charset="0"/>
            </a:endParaRPr>
          </a:p>
        </p:txBody>
      </p:sp>
      <p:grpSp>
        <p:nvGrpSpPr>
          <p:cNvPr id="27" name="Group 12"/>
          <p:cNvGrpSpPr/>
          <p:nvPr/>
        </p:nvGrpSpPr>
        <p:grpSpPr>
          <a:xfrm>
            <a:off x="3334840" y="8566250"/>
            <a:ext cx="6351882" cy="1547947"/>
            <a:chOff x="0" y="0"/>
            <a:chExt cx="4079994" cy="994291"/>
          </a:xfrm>
        </p:grpSpPr>
        <p:sp>
          <p:nvSpPr>
            <p:cNvPr id="28" name="Freeform 13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29" name="TextBox 20"/>
          <p:cNvSpPr txBox="1"/>
          <p:nvPr/>
        </p:nvSpPr>
        <p:spPr>
          <a:xfrm>
            <a:off x="4088967" y="8805130"/>
            <a:ext cx="506353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smtClean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vi-VN" sz="3500" dirty="0" smtClean="0">
                <a:solidFill>
                  <a:srgbClr val="2D2D2D"/>
                </a:solidFill>
                <a:latin typeface="Asap Regular Italics"/>
              </a:rPr>
              <a:t>đeo kính râm”</a:t>
            </a:r>
            <a:endParaRPr lang="en-US" sz="3500" dirty="0">
              <a:solidFill>
                <a:srgbClr val="2D2D2D"/>
              </a:solidFill>
              <a:latin typeface="Asap Regular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9" grpId="0"/>
      <p:bldP spid="20" grpId="0"/>
      <p:bldP spid="23" grpId="0"/>
      <p:bldP spid="16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863" y="412750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b.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Lối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sống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sinh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hoạt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(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Hành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động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712" y="21594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87108" y="215940"/>
            <a:ext cx="2847407" cy="28474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253344" y="1515400"/>
            <a:ext cx="6351882" cy="1547947"/>
            <a:chOff x="0" y="0"/>
            <a:chExt cx="4079994" cy="994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53344" y="5678438"/>
            <a:ext cx="6351882" cy="1547947"/>
            <a:chOff x="0" y="0"/>
            <a:chExt cx="4079994" cy="994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253344" y="3311616"/>
            <a:ext cx="6351882" cy="1547947"/>
            <a:chOff x="0" y="0"/>
            <a:chExt cx="4079994" cy="9942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253344" y="7541403"/>
            <a:ext cx="6351882" cy="1547947"/>
            <a:chOff x="0" y="0"/>
            <a:chExt cx="4079994" cy="994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9994" cy="994290"/>
            </a:xfrm>
            <a:custGeom>
              <a:avLst/>
              <a:gdLst/>
              <a:ahLst/>
              <a:cxnLst/>
              <a:rect l="l" t="t" r="r" b="b"/>
              <a:pathLst>
                <a:path w="4079994" h="994290">
                  <a:moveTo>
                    <a:pt x="0" y="0"/>
                  </a:moveTo>
                  <a:lnTo>
                    <a:pt x="4079994" y="0"/>
                  </a:lnTo>
                  <a:lnTo>
                    <a:pt x="4079994" y="994290"/>
                  </a:lnTo>
                  <a:lnTo>
                    <a:pt x="0" y="994290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74530" y="2820551"/>
            <a:ext cx="984990" cy="50190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93491" y="3028089"/>
            <a:ext cx="1832372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u="sng" dirty="0" err="1">
                <a:solidFill>
                  <a:srgbClr val="2D2D2D"/>
                </a:solidFill>
                <a:latin typeface="Asap Regular Bold"/>
              </a:rPr>
              <a:t>Khi</a:t>
            </a:r>
            <a:r>
              <a:rPr lang="en-US" sz="3500" u="sng" dirty="0">
                <a:solidFill>
                  <a:srgbClr val="2D2D2D"/>
                </a:solidFill>
                <a:latin typeface="Asap Regular Bold"/>
              </a:rPr>
              <a:t> ở </a:t>
            </a:r>
            <a:r>
              <a:rPr lang="en-US" sz="3500" u="sng" dirty="0" err="1">
                <a:solidFill>
                  <a:srgbClr val="2D2D2D"/>
                </a:solidFill>
                <a:latin typeface="Asap Regular Bold"/>
              </a:rPr>
              <a:t>nhà</a:t>
            </a:r>
            <a:endParaRPr lang="en-US" sz="3500" u="sng" dirty="0">
              <a:solidFill>
                <a:srgbClr val="2D2D2D"/>
              </a:solidFill>
              <a:latin typeface="Asap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53344" y="1739146"/>
            <a:ext cx="6351882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“...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mặc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áo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khoác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ngoài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đội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mũ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đóng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cửa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cài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then”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96676" y="3715275"/>
            <a:ext cx="5865218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“...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kéo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chăn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chùm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đầu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kín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mít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602" y="6993398"/>
            <a:ext cx="2917627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u="sng" dirty="0" err="1">
                <a:solidFill>
                  <a:srgbClr val="2D2D2D"/>
                </a:solidFill>
                <a:latin typeface="Asap Regular Bold"/>
              </a:rPr>
              <a:t>Khi</a:t>
            </a:r>
            <a:r>
              <a:rPr lang="en-US" sz="3500" u="sng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vi-VN" sz="3500" u="sng" dirty="0" smtClean="0">
                <a:solidFill>
                  <a:srgbClr val="2D2D2D"/>
                </a:solidFill>
                <a:latin typeface="Asap Regular Bold"/>
              </a:rPr>
              <a:t>ra</a:t>
            </a:r>
            <a:r>
              <a:rPr lang="en-US" sz="3500" u="sng" dirty="0" smtClean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2D2D2D"/>
                </a:solidFill>
                <a:latin typeface="Asap Regular Bold"/>
              </a:rPr>
              <a:t>ngoài</a:t>
            </a:r>
            <a:endParaRPr lang="en-US" sz="3500" u="sng" dirty="0">
              <a:solidFill>
                <a:srgbClr val="2D2D2D"/>
              </a:solidFill>
              <a:latin typeface="Asap Regular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253344" y="5931043"/>
            <a:ext cx="6351882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“...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khi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ngồi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xe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ngựa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thì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bao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giờ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cũng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kéo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mui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lên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54413" y="7522353"/>
            <a:ext cx="6749744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“...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kéo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ghế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ngồi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chẳng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nói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chẳn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rằng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mắt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nhìn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xung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quanh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như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tìm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kiếm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vật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gì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228470" y="3378366"/>
            <a:ext cx="6351882" cy="4163038"/>
            <a:chOff x="0" y="0"/>
            <a:chExt cx="4079994" cy="26740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79994" cy="2674037"/>
            </a:xfrm>
            <a:custGeom>
              <a:avLst/>
              <a:gdLst/>
              <a:ahLst/>
              <a:cxnLst/>
              <a:rect l="l" t="t" r="r" b="b"/>
              <a:pathLst>
                <a:path w="4079994" h="2674037">
                  <a:moveTo>
                    <a:pt x="0" y="0"/>
                  </a:moveTo>
                  <a:lnTo>
                    <a:pt x="4079994" y="0"/>
                  </a:lnTo>
                  <a:lnTo>
                    <a:pt x="4079994" y="2674037"/>
                  </a:lnTo>
                  <a:lnTo>
                    <a:pt x="0" y="2674037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524160" y="3979752"/>
            <a:ext cx="5760501" cy="26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Thói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quen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sinh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hoạt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kì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quái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: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Luôn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dò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xét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cố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tạo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ra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cái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vỏ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ngăn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cách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bên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ngoài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và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mọi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người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xung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Bold"/>
              </a:rPr>
              <a:t>quanh</a:t>
            </a:r>
            <a:r>
              <a:rPr lang="en-US" sz="3500" dirty="0">
                <a:solidFill>
                  <a:srgbClr val="2D2D2D"/>
                </a:solidFill>
                <a:latin typeface="Asap Regular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863" y="1398344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c.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Tính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cách</a:t>
            </a:r>
            <a:endParaRPr lang="en-US" sz="5000" u="sng" spc="-85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712" y="21594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87108" y="215940"/>
            <a:ext cx="2847407" cy="28474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1682" y="2790997"/>
            <a:ext cx="8698403" cy="1690745"/>
            <a:chOff x="0" y="0"/>
            <a:chExt cx="5587231" cy="10860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87231" cy="1086013"/>
            </a:xfrm>
            <a:custGeom>
              <a:avLst/>
              <a:gdLst/>
              <a:ahLst/>
              <a:cxnLst/>
              <a:rect l="l" t="t" r="r" b="b"/>
              <a:pathLst>
                <a:path w="5587231" h="1086013">
                  <a:moveTo>
                    <a:pt x="0" y="0"/>
                  </a:moveTo>
                  <a:lnTo>
                    <a:pt x="5587231" y="0"/>
                  </a:lnTo>
                  <a:lnTo>
                    <a:pt x="5587231" y="1086013"/>
                  </a:lnTo>
                  <a:lnTo>
                    <a:pt x="0" y="108601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1682" y="5199331"/>
            <a:ext cx="8698403" cy="3078756"/>
            <a:chOff x="0" y="0"/>
            <a:chExt cx="5587231" cy="1977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87231" cy="1977572"/>
            </a:xfrm>
            <a:custGeom>
              <a:avLst/>
              <a:gdLst/>
              <a:ahLst/>
              <a:cxnLst/>
              <a:rect l="l" t="t" r="r" b="b"/>
              <a:pathLst>
                <a:path w="5587231" h="1977572">
                  <a:moveTo>
                    <a:pt x="0" y="0"/>
                  </a:moveTo>
                  <a:lnTo>
                    <a:pt x="5587231" y="0"/>
                  </a:lnTo>
                  <a:lnTo>
                    <a:pt x="5587231" y="1977572"/>
                  </a:lnTo>
                  <a:lnTo>
                    <a:pt x="0" y="1977572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668984" y="2790997"/>
            <a:ext cx="6351882" cy="1690745"/>
            <a:chOff x="0" y="0"/>
            <a:chExt cx="4079994" cy="10860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9994" cy="1086013"/>
            </a:xfrm>
            <a:custGeom>
              <a:avLst/>
              <a:gdLst/>
              <a:ahLst/>
              <a:cxnLst/>
              <a:rect l="l" t="t" r="r" b="b"/>
              <a:pathLst>
                <a:path w="4079994" h="1086013">
                  <a:moveTo>
                    <a:pt x="0" y="0"/>
                  </a:moveTo>
                  <a:lnTo>
                    <a:pt x="4079994" y="0"/>
                  </a:lnTo>
                  <a:lnTo>
                    <a:pt x="4079994" y="1086013"/>
                  </a:lnTo>
                  <a:lnTo>
                    <a:pt x="0" y="1086013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668984" y="5143500"/>
            <a:ext cx="6351882" cy="3078756"/>
            <a:chOff x="0" y="0"/>
            <a:chExt cx="4079994" cy="19775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9994" cy="1977572"/>
            </a:xfrm>
            <a:custGeom>
              <a:avLst/>
              <a:gdLst/>
              <a:ahLst/>
              <a:cxnLst/>
              <a:rect l="l" t="t" r="r" b="b"/>
              <a:pathLst>
                <a:path w="4079994" h="1977572">
                  <a:moveTo>
                    <a:pt x="0" y="0"/>
                  </a:moveTo>
                  <a:lnTo>
                    <a:pt x="4079994" y="0"/>
                  </a:lnTo>
                  <a:lnTo>
                    <a:pt x="4079994" y="1977572"/>
                  </a:lnTo>
                  <a:lnTo>
                    <a:pt x="0" y="197757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658416" y="3088365"/>
            <a:ext cx="6351882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Sợ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nhỡ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lại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xảy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ra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chuyện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gì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02110" y="3202040"/>
            <a:ext cx="5685631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Luôn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lo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lắng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sợ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hãi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tất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cả</a:t>
            </a:r>
            <a:endParaRPr lang="en-US" sz="3500" dirty="0">
              <a:solidFill>
                <a:srgbClr val="FFFFFF"/>
              </a:solidFill>
              <a:latin typeface="Asap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1860" y="5784819"/>
            <a:ext cx="8398048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“Thu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mình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vào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trong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cái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vỏ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tạo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mình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thứ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bao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để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ngăn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cách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bảo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vệ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hắn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với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những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ảnh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hưởng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bên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ngoài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46443" y="6051519"/>
            <a:ext cx="6174424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Nhút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nhát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thu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ngại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giao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tiếp</a:t>
            </a:r>
            <a:endParaRPr lang="en-US" sz="3500" dirty="0">
              <a:solidFill>
                <a:srgbClr val="FFFFFF"/>
              </a:solidFill>
              <a:latin typeface="Asap Regula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863" y="412750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c.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Tính</a:t>
            </a:r>
            <a:r>
              <a:rPr lang="en-US" sz="5000" u="sng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u="sng" spc="-85" dirty="0" err="1">
                <a:solidFill>
                  <a:srgbClr val="2D2D2D"/>
                </a:solidFill>
                <a:latin typeface="Asap Regular Bold"/>
              </a:rPr>
              <a:t>cách</a:t>
            </a:r>
            <a:endParaRPr lang="en-US" sz="5000" u="sng" spc="-85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712" y="21594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87108" y="215940"/>
            <a:ext cx="2847407" cy="28474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67999" y="1785219"/>
            <a:ext cx="8698403" cy="2703192"/>
            <a:chOff x="0" y="0"/>
            <a:chExt cx="5587231" cy="17363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87231" cy="1736337"/>
            </a:xfrm>
            <a:custGeom>
              <a:avLst/>
              <a:gdLst/>
              <a:ahLst/>
              <a:cxnLst/>
              <a:rect l="l" t="t" r="r" b="b"/>
              <a:pathLst>
                <a:path w="5587231" h="1736337">
                  <a:moveTo>
                    <a:pt x="0" y="0"/>
                  </a:moveTo>
                  <a:lnTo>
                    <a:pt x="5587231" y="0"/>
                  </a:lnTo>
                  <a:lnTo>
                    <a:pt x="5587231" y="1736337"/>
                  </a:lnTo>
                  <a:lnTo>
                    <a:pt x="0" y="1736337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668984" y="2381614"/>
            <a:ext cx="6351882" cy="1735669"/>
            <a:chOff x="0" y="0"/>
            <a:chExt cx="4079994" cy="11148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9994" cy="1114869"/>
            </a:xfrm>
            <a:custGeom>
              <a:avLst/>
              <a:gdLst/>
              <a:ahLst/>
              <a:cxnLst/>
              <a:rect l="l" t="t" r="r" b="b"/>
              <a:pathLst>
                <a:path w="4079994" h="1114869">
                  <a:moveTo>
                    <a:pt x="0" y="0"/>
                  </a:moveTo>
                  <a:lnTo>
                    <a:pt x="4079994" y="0"/>
                  </a:lnTo>
                  <a:lnTo>
                    <a:pt x="4079994" y="1114869"/>
                  </a:lnTo>
                  <a:lnTo>
                    <a:pt x="0" y="1114869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380632" y="2246420"/>
            <a:ext cx="8416820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Thái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độ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nhút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nhát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ghê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tởm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đối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với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hiện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tại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lúc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nào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cũng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ngợi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ca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quá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khứ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ngợi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ca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những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điều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không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có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thật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25510" y="2779820"/>
            <a:ext cx="6121712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Ghê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sợ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hiện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tại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nhưng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lại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ngợi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ca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và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tôn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sùng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quá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khứ</a:t>
            </a:r>
            <a:endParaRPr lang="en-US" sz="3500" dirty="0">
              <a:solidFill>
                <a:srgbClr val="FFFFFF"/>
              </a:solidFill>
              <a:latin typeface="Asap Regular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668984" y="5143500"/>
            <a:ext cx="6351882" cy="1529175"/>
            <a:chOff x="0" y="0"/>
            <a:chExt cx="4079994" cy="982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9994" cy="982233"/>
            </a:xfrm>
            <a:custGeom>
              <a:avLst/>
              <a:gdLst/>
              <a:ahLst/>
              <a:cxnLst/>
              <a:rect l="l" t="t" r="r" b="b"/>
              <a:pathLst>
                <a:path w="4079994" h="982233">
                  <a:moveTo>
                    <a:pt x="0" y="0"/>
                  </a:moveTo>
                  <a:lnTo>
                    <a:pt x="4079994" y="0"/>
                  </a:lnTo>
                  <a:lnTo>
                    <a:pt x="4079994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67999" y="5143500"/>
            <a:ext cx="8698403" cy="1529175"/>
            <a:chOff x="0" y="0"/>
            <a:chExt cx="5587231" cy="9822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1203623" y="5624560"/>
            <a:ext cx="5282605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Người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bảo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thủ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và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giáo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điều</a:t>
            </a:r>
            <a:endParaRPr lang="en-US" sz="3500" dirty="0">
              <a:solidFill>
                <a:srgbClr val="FFFFFF"/>
              </a:solidFill>
              <a:latin typeface="Asap Regula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80632" y="5357860"/>
            <a:ext cx="8585770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Đàn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bà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con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gái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mà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đi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xe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đạp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thì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quả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là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chuyện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kinh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 Italics"/>
              </a:rPr>
              <a:t>khủng</a:t>
            </a:r>
            <a:r>
              <a:rPr lang="en-US" sz="35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39840" y="7511571"/>
            <a:ext cx="8698403" cy="1529175"/>
            <a:chOff x="0" y="0"/>
            <a:chExt cx="5587231" cy="982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95643" y="7492521"/>
            <a:ext cx="7690695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2D2D2D"/>
                </a:solidFill>
                <a:latin typeface="Asap Regular"/>
              </a:rPr>
              <a:t>“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Lúc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nào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tôi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cũng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xử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sự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như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một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người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tử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tế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đứng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2D2D2D"/>
                </a:solidFill>
                <a:latin typeface="Asap Regular"/>
              </a:rPr>
              <a:t>đắn</a:t>
            </a:r>
            <a:r>
              <a:rPr lang="en-US" sz="3500" dirty="0">
                <a:solidFill>
                  <a:srgbClr val="2D2D2D"/>
                </a:solidFill>
                <a:latin typeface="Asap Regular"/>
              </a:rPr>
              <a:t>.”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668984" y="7511571"/>
            <a:ext cx="6351882" cy="1529175"/>
            <a:chOff x="0" y="0"/>
            <a:chExt cx="4079994" cy="9822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79994" cy="982233"/>
            </a:xfrm>
            <a:custGeom>
              <a:avLst/>
              <a:gdLst/>
              <a:ahLst/>
              <a:cxnLst/>
              <a:rect l="l" t="t" r="r" b="b"/>
              <a:pathLst>
                <a:path w="4079994" h="982233">
                  <a:moveTo>
                    <a:pt x="0" y="0"/>
                  </a:moveTo>
                  <a:lnTo>
                    <a:pt x="4079994" y="0"/>
                  </a:lnTo>
                  <a:lnTo>
                    <a:pt x="4079994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203623" y="7725931"/>
            <a:ext cx="5772944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Tự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tin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và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tự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hào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về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cách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sống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gương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mẫu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của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20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8102" y="1028700"/>
            <a:ext cx="4085714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5000" dirty="0">
                <a:solidFill>
                  <a:srgbClr val="2D2D2D"/>
                </a:solidFill>
                <a:latin typeface="Asap Regular Bold"/>
              </a:rPr>
              <a:t>c.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Tính</a:t>
            </a:r>
            <a:r>
              <a:rPr lang="en-US" sz="5000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dirty="0" err="1">
                <a:solidFill>
                  <a:srgbClr val="2D2D2D"/>
                </a:solidFill>
                <a:latin typeface="Asap Regular Bold"/>
              </a:rPr>
              <a:t>cách</a:t>
            </a:r>
            <a:endParaRPr lang="en-US" sz="5000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 flipH="1" flipV="1">
            <a:off x="0" y="7439593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1042" r="32511"/>
          <a:stretch>
            <a:fillRect/>
          </a:stretch>
        </p:blipFill>
        <p:spPr>
          <a:xfrm>
            <a:off x="508265" y="2071404"/>
            <a:ext cx="5445388" cy="614685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820691" y="2071404"/>
            <a:ext cx="7293423" cy="2449011"/>
            <a:chOff x="0" y="0"/>
            <a:chExt cx="4684773" cy="15730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84773" cy="1573069"/>
            </a:xfrm>
            <a:custGeom>
              <a:avLst/>
              <a:gdLst/>
              <a:ahLst/>
              <a:cxnLst/>
              <a:rect l="l" t="t" r="r" b="b"/>
              <a:pathLst>
                <a:path w="4684773" h="1573069">
                  <a:moveTo>
                    <a:pt x="0" y="0"/>
                  </a:moveTo>
                  <a:lnTo>
                    <a:pt x="4684773" y="0"/>
                  </a:lnTo>
                  <a:lnTo>
                    <a:pt x="4684773" y="1573069"/>
                  </a:lnTo>
                  <a:lnTo>
                    <a:pt x="0" y="1573069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931104" y="2212282"/>
            <a:ext cx="7072596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Thỏa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mãn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với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lối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sống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cổ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lỗ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kì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quái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;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là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người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cô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độc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hèn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nhát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,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đắm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chìm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trong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quá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khứ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20691" y="4830642"/>
            <a:ext cx="7293423" cy="3387620"/>
            <a:chOff x="0" y="0"/>
            <a:chExt cx="4684773" cy="21759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84773" cy="2175964"/>
            </a:xfrm>
            <a:custGeom>
              <a:avLst/>
              <a:gdLst/>
              <a:ahLst/>
              <a:cxnLst/>
              <a:rect l="l" t="t" r="r" b="b"/>
              <a:pathLst>
                <a:path w="4684773" h="2175964">
                  <a:moveTo>
                    <a:pt x="0" y="0"/>
                  </a:moveTo>
                  <a:lnTo>
                    <a:pt x="4684773" y="0"/>
                  </a:lnTo>
                  <a:lnTo>
                    <a:pt x="4684773" y="2175964"/>
                  </a:lnTo>
                  <a:lnTo>
                    <a:pt x="0" y="2175964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931104" y="5364088"/>
            <a:ext cx="7072596" cy="21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Con 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người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bảo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thủ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sống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rập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khuôn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máy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móc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giáo</a:t>
            </a:r>
            <a:r>
              <a:rPr lang="en-US" sz="3500" u="sng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u="sng" dirty="0" err="1">
                <a:solidFill>
                  <a:srgbClr val="FFFFFF"/>
                </a:solidFill>
                <a:latin typeface="Asap Regular Bold"/>
              </a:rPr>
              <a:t>điều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luôn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thu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trong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bao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và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hạnh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phúc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vô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ngần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trong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cái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bao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đó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49555" y="4280415"/>
            <a:ext cx="3382901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Lối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 Bold"/>
              </a:rPr>
              <a:t>bao</a:t>
            </a:r>
            <a:endParaRPr lang="en-US" sz="3500" dirty="0">
              <a:solidFill>
                <a:srgbClr val="000000"/>
              </a:solidFill>
              <a:latin typeface="Asap Regular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114114" y="3029209"/>
            <a:ext cx="670882" cy="34185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440593" y="41299"/>
            <a:ext cx="2847407" cy="2847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32812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87108" y="215940"/>
            <a:ext cx="2847407" cy="284740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560517" y="1797810"/>
            <a:ext cx="2995005" cy="5512501"/>
            <a:chOff x="0" y="0"/>
            <a:chExt cx="4079994" cy="9822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9994" cy="982233"/>
            </a:xfrm>
            <a:custGeom>
              <a:avLst/>
              <a:gdLst/>
              <a:ahLst/>
              <a:cxnLst/>
              <a:rect l="l" t="t" r="r" b="b"/>
              <a:pathLst>
                <a:path w="4079994" h="982233">
                  <a:moveTo>
                    <a:pt x="0" y="0"/>
                  </a:moveTo>
                  <a:lnTo>
                    <a:pt x="4079994" y="0"/>
                  </a:lnTo>
                  <a:lnTo>
                    <a:pt x="4079994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18" name="Group 18"/>
          <p:cNvGrpSpPr/>
          <p:nvPr/>
        </p:nvGrpSpPr>
        <p:grpSpPr>
          <a:xfrm rot="5400000">
            <a:off x="108178" y="4490515"/>
            <a:ext cx="10934700" cy="1529175"/>
            <a:chOff x="0" y="0"/>
            <a:chExt cx="5587231" cy="9822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24" name="Group 16"/>
          <p:cNvGrpSpPr/>
          <p:nvPr/>
        </p:nvGrpSpPr>
        <p:grpSpPr>
          <a:xfrm>
            <a:off x="796510" y="1673089"/>
            <a:ext cx="3742551" cy="1507036"/>
            <a:chOff x="0" y="0"/>
            <a:chExt cx="2403947" cy="968012"/>
          </a:xfrm>
        </p:grpSpPr>
        <p:sp>
          <p:nvSpPr>
            <p:cNvPr id="25" name="Freeform 17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26" name="TextBox 22"/>
          <p:cNvSpPr txBox="1"/>
          <p:nvPr/>
        </p:nvSpPr>
        <p:spPr>
          <a:xfrm>
            <a:off x="764628" y="2101638"/>
            <a:ext cx="3742551" cy="57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vi-VN" sz="3999" dirty="0" smtClean="0">
                <a:solidFill>
                  <a:srgbClr val="FFFFFF"/>
                </a:solidFill>
                <a:latin typeface="Asap Regular Bold"/>
              </a:rPr>
              <a:t>Chân dung</a:t>
            </a:r>
            <a:r>
              <a:rPr lang="en-US" sz="3999" dirty="0" smtClean="0">
                <a:solidFill>
                  <a:srgbClr val="FFFFFF"/>
                </a:solidFill>
                <a:latin typeface="Asap Regular Bold"/>
              </a:rPr>
              <a:t> 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grpSp>
        <p:nvGrpSpPr>
          <p:cNvPr id="27" name="Group 16"/>
          <p:cNvGrpSpPr/>
          <p:nvPr/>
        </p:nvGrpSpPr>
        <p:grpSpPr>
          <a:xfrm>
            <a:off x="726290" y="5970246"/>
            <a:ext cx="3742551" cy="1507036"/>
            <a:chOff x="0" y="0"/>
            <a:chExt cx="2403947" cy="968012"/>
          </a:xfrm>
        </p:grpSpPr>
        <p:sp>
          <p:nvSpPr>
            <p:cNvPr id="28" name="Freeform 17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29" name="Group 16"/>
          <p:cNvGrpSpPr/>
          <p:nvPr/>
        </p:nvGrpSpPr>
        <p:grpSpPr>
          <a:xfrm>
            <a:off x="761850" y="3800543"/>
            <a:ext cx="3742551" cy="1507036"/>
            <a:chOff x="0" y="0"/>
            <a:chExt cx="2403947" cy="968012"/>
          </a:xfrm>
        </p:grpSpPr>
        <p:sp>
          <p:nvSpPr>
            <p:cNvPr id="30" name="Freeform 17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31" name="TextBox 22"/>
          <p:cNvSpPr txBox="1"/>
          <p:nvPr/>
        </p:nvSpPr>
        <p:spPr>
          <a:xfrm>
            <a:off x="543689" y="6341208"/>
            <a:ext cx="3742551" cy="57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vi-VN" sz="3999" dirty="0" smtClean="0">
                <a:solidFill>
                  <a:srgbClr val="FFFFFF"/>
                </a:solidFill>
                <a:latin typeface="Asap Regular Bold"/>
              </a:rPr>
              <a:t>Tính cách</a:t>
            </a:r>
            <a:r>
              <a:rPr lang="en-US" sz="3999" dirty="0" smtClean="0">
                <a:solidFill>
                  <a:srgbClr val="FFFFFF"/>
                </a:solidFill>
                <a:latin typeface="Asap Regular Bold"/>
              </a:rPr>
              <a:t> 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sp>
        <p:nvSpPr>
          <p:cNvPr id="32" name="TextBox 22"/>
          <p:cNvSpPr txBox="1"/>
          <p:nvPr/>
        </p:nvSpPr>
        <p:spPr>
          <a:xfrm>
            <a:off x="659303" y="4235684"/>
            <a:ext cx="3742551" cy="57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vi-VN" sz="3999" dirty="0" smtClean="0">
                <a:solidFill>
                  <a:srgbClr val="FFFFFF"/>
                </a:solidFill>
                <a:latin typeface="Asap Regular Bold"/>
              </a:rPr>
              <a:t>Hành động</a:t>
            </a:r>
            <a:r>
              <a:rPr lang="en-US" sz="3999" dirty="0" smtClean="0">
                <a:solidFill>
                  <a:srgbClr val="FFFFFF"/>
                </a:solidFill>
                <a:latin typeface="Asap Regular Bold"/>
              </a:rPr>
              <a:t> 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grpSp>
        <p:nvGrpSpPr>
          <p:cNvPr id="33" name="Group 14"/>
          <p:cNvGrpSpPr/>
          <p:nvPr/>
        </p:nvGrpSpPr>
        <p:grpSpPr>
          <a:xfrm>
            <a:off x="6699205" y="1639643"/>
            <a:ext cx="7550195" cy="1529175"/>
            <a:chOff x="0" y="0"/>
            <a:chExt cx="5587231" cy="982233"/>
          </a:xfrm>
        </p:grpSpPr>
        <p:sp>
          <p:nvSpPr>
            <p:cNvPr id="34" name="Freeform 15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6843829" y="1758645"/>
            <a:ext cx="67345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“Các bà các cô tối thứ bảy không </a:t>
            </a:r>
            <a:endParaRPr lang="vi-VN" sz="3500" i="1" dirty="0" smtClean="0">
              <a:latin typeface="Asap Regular" panose="020B0604020202020204" charset="0"/>
              <a:ea typeface="Times New Roman" panose="02020603050405020304" pitchFamily="18" charset="0"/>
            </a:endParaRPr>
          </a:p>
          <a:p>
            <a:r>
              <a:rPr lang="vi-VN" sz="3500" i="1" dirty="0" smtClean="0">
                <a:latin typeface="Asap Regular" panose="020B0604020202020204" charset="0"/>
                <a:ea typeface="Times New Roman" panose="02020603050405020304" pitchFamily="18" charset="0"/>
              </a:rPr>
              <a:t>dám </a:t>
            </a:r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tổ chức diễn kịch tại nhà”</a:t>
            </a:r>
            <a:endParaRPr lang="en-US" sz="3500" dirty="0">
              <a:latin typeface="Asap Regular" panose="020B0604020202020204" charset="0"/>
            </a:endParaRPr>
          </a:p>
        </p:txBody>
      </p:sp>
      <p:grpSp>
        <p:nvGrpSpPr>
          <p:cNvPr id="36" name="Group 14"/>
          <p:cNvGrpSpPr/>
          <p:nvPr/>
        </p:nvGrpSpPr>
        <p:grpSpPr>
          <a:xfrm>
            <a:off x="6682215" y="3725927"/>
            <a:ext cx="7550195" cy="1529175"/>
            <a:chOff x="0" y="0"/>
            <a:chExt cx="5587231" cy="982233"/>
          </a:xfrm>
        </p:grpSpPr>
        <p:sp>
          <p:nvSpPr>
            <p:cNvPr id="37" name="Freeform 15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38" name="Rectangle 37"/>
          <p:cNvSpPr/>
          <p:nvPr/>
        </p:nvSpPr>
        <p:spPr>
          <a:xfrm>
            <a:off x="6917662" y="3897244"/>
            <a:ext cx="718818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“giới tu hành khi có mặt hắn không </a:t>
            </a:r>
            <a:endParaRPr lang="vi-VN" sz="3500" i="1" dirty="0" smtClean="0">
              <a:latin typeface="Asap Regular" panose="020B0604020202020204" charset="0"/>
              <a:ea typeface="Times New Roman" panose="02020603050405020304" pitchFamily="18" charset="0"/>
            </a:endParaRPr>
          </a:p>
          <a:p>
            <a:r>
              <a:rPr lang="vi-VN" sz="3500" i="1" dirty="0" smtClean="0">
                <a:latin typeface="Asap Regular" panose="020B0604020202020204" charset="0"/>
                <a:ea typeface="Times New Roman" panose="02020603050405020304" pitchFamily="18" charset="0"/>
              </a:rPr>
              <a:t>dám </a:t>
            </a:r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ăn thịt và đánh bài”</a:t>
            </a:r>
            <a:endParaRPr lang="en-US" sz="3500" dirty="0">
              <a:latin typeface="Asap Regular" panose="020B0604020202020204" charset="0"/>
            </a:endParaRPr>
          </a:p>
        </p:txBody>
      </p:sp>
      <p:grpSp>
        <p:nvGrpSpPr>
          <p:cNvPr id="41" name="Group 14"/>
          <p:cNvGrpSpPr/>
          <p:nvPr/>
        </p:nvGrpSpPr>
        <p:grpSpPr>
          <a:xfrm>
            <a:off x="6751626" y="5984339"/>
            <a:ext cx="7550195" cy="1529175"/>
            <a:chOff x="0" y="0"/>
            <a:chExt cx="5587231" cy="982233"/>
          </a:xfrm>
        </p:grpSpPr>
        <p:sp>
          <p:nvSpPr>
            <p:cNvPr id="42" name="Freeform 15"/>
            <p:cNvSpPr/>
            <p:nvPr/>
          </p:nvSpPr>
          <p:spPr>
            <a:xfrm>
              <a:off x="0" y="0"/>
              <a:ext cx="5587231" cy="982233"/>
            </a:xfrm>
            <a:custGeom>
              <a:avLst/>
              <a:gdLst/>
              <a:ahLst/>
              <a:cxnLst/>
              <a:rect l="l" t="t" r="r" b="b"/>
              <a:pathLst>
                <a:path w="5587231" h="982233">
                  <a:moveTo>
                    <a:pt x="0" y="0"/>
                  </a:moveTo>
                  <a:lnTo>
                    <a:pt x="5587231" y="0"/>
                  </a:lnTo>
                  <a:lnTo>
                    <a:pt x="5587231" y="982233"/>
                  </a:lnTo>
                  <a:lnTo>
                    <a:pt x="0" y="982233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43" name="Rectangle 42"/>
          <p:cNvSpPr/>
          <p:nvPr/>
        </p:nvSpPr>
        <p:spPr>
          <a:xfrm>
            <a:off x="7036567" y="5894846"/>
            <a:ext cx="699101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“Sợ nói to, sợ gửi thư, sợ làm quen, </a:t>
            </a:r>
            <a:endParaRPr lang="vi-VN" sz="3500" i="1" dirty="0" smtClean="0">
              <a:latin typeface="Asap Regular" panose="020B0604020202020204" charset="0"/>
              <a:ea typeface="Times New Roman" panose="02020603050405020304" pitchFamily="18" charset="0"/>
            </a:endParaRPr>
          </a:p>
          <a:p>
            <a:r>
              <a:rPr lang="vi-VN" sz="3500" i="1" dirty="0" smtClean="0">
                <a:latin typeface="Asap Regular" panose="020B0604020202020204" charset="0"/>
                <a:ea typeface="Times New Roman" panose="02020603050405020304" pitchFamily="18" charset="0"/>
              </a:rPr>
              <a:t>sợ </a:t>
            </a:r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đọc sách, giúp đỡ người nghèo, </a:t>
            </a:r>
            <a:endParaRPr lang="vi-VN" sz="3500" i="1" dirty="0" smtClean="0">
              <a:latin typeface="Asap Regular" panose="020B0604020202020204" charset="0"/>
              <a:ea typeface="Times New Roman" panose="02020603050405020304" pitchFamily="18" charset="0"/>
            </a:endParaRPr>
          </a:p>
          <a:p>
            <a:r>
              <a:rPr lang="vi-VN" sz="3500" i="1" dirty="0" smtClean="0">
                <a:latin typeface="Asap Regular" panose="020B0604020202020204" charset="0"/>
                <a:ea typeface="Times New Roman" panose="02020603050405020304" pitchFamily="18" charset="0"/>
              </a:rPr>
              <a:t>dạy </a:t>
            </a:r>
            <a:r>
              <a:rPr lang="vi-VN" sz="3500" i="1" dirty="0">
                <a:latin typeface="Asap Regular" panose="020B0604020202020204" charset="0"/>
                <a:ea typeface="Times New Roman" panose="02020603050405020304" pitchFamily="18" charset="0"/>
              </a:rPr>
              <a:t>học chữ,...”</a:t>
            </a:r>
            <a:endParaRPr lang="en-US" sz="3500" dirty="0">
              <a:latin typeface="Asap Regular" panose="020B0604020202020204" charset="0"/>
            </a:endParaRPr>
          </a:p>
        </p:txBody>
      </p:sp>
      <p:sp>
        <p:nvSpPr>
          <p:cNvPr id="44" name="TextBox 22"/>
          <p:cNvSpPr txBox="1"/>
          <p:nvPr/>
        </p:nvSpPr>
        <p:spPr>
          <a:xfrm>
            <a:off x="14655467" y="2061242"/>
            <a:ext cx="2819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vi-VN" sz="3999" dirty="0" smtClean="0">
                <a:solidFill>
                  <a:srgbClr val="FFFFFF"/>
                </a:solidFill>
                <a:latin typeface="Asap Regular Bold"/>
              </a:rPr>
              <a:t>Lối sống trong bao của Bê-li-cốp đã ảnh hưởng đến cả trường học và cả khu phố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grpSp>
        <p:nvGrpSpPr>
          <p:cNvPr id="45" name="Group 16"/>
          <p:cNvGrpSpPr/>
          <p:nvPr/>
        </p:nvGrpSpPr>
        <p:grpSpPr>
          <a:xfrm>
            <a:off x="6789267" y="8224078"/>
            <a:ext cx="10889133" cy="1507036"/>
            <a:chOff x="0" y="0"/>
            <a:chExt cx="2403947" cy="968012"/>
          </a:xfrm>
        </p:grpSpPr>
        <p:sp>
          <p:nvSpPr>
            <p:cNvPr id="46" name="Freeform 17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pic>
        <p:nvPicPr>
          <p:cNvPr id="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-92270" y="7474844"/>
            <a:ext cx="2847407" cy="2847407"/>
          </a:xfrm>
          <a:prstGeom prst="rect">
            <a:avLst/>
          </a:prstGeom>
        </p:spPr>
      </p:pic>
      <p:sp>
        <p:nvSpPr>
          <p:cNvPr id="48" name="TextBox 22"/>
          <p:cNvSpPr txBox="1"/>
          <p:nvPr/>
        </p:nvSpPr>
        <p:spPr>
          <a:xfrm>
            <a:off x="6823509" y="8440493"/>
            <a:ext cx="1065135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vi-VN" sz="3999" dirty="0" smtClean="0">
                <a:solidFill>
                  <a:srgbClr val="FFFFFF"/>
                </a:solidFill>
                <a:latin typeface="Asap Regular Bold"/>
              </a:rPr>
              <a:t>Nỗi sợ vô hình của con người Nga cuối TK 19 </a:t>
            </a:r>
            <a:r>
              <a:rPr lang="en-US" sz="3999" dirty="0" smtClean="0">
                <a:solidFill>
                  <a:srgbClr val="FFFFFF"/>
                </a:solidFill>
                <a:latin typeface="Asap Regular Bold"/>
              </a:rPr>
              <a:t> 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5715000" y="8224078"/>
            <a:ext cx="1036626" cy="133902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1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5" grpId="0"/>
      <p:bldP spid="38" grpId="0"/>
      <p:bldP spid="43" grpId="0"/>
      <p:bldP spid="44" grpId="0"/>
      <p:bldP spid="48" grpId="0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29601" y="1266449"/>
            <a:ext cx="12010722" cy="1587982"/>
            <a:chOff x="0" y="0"/>
            <a:chExt cx="8325436" cy="1100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25436" cy="1100737"/>
            </a:xfrm>
            <a:custGeom>
              <a:avLst/>
              <a:gdLst/>
              <a:ahLst/>
              <a:cxnLst/>
              <a:rect l="l" t="t" r="r" b="b"/>
              <a:pathLst>
                <a:path w="8325436" h="1100737">
                  <a:moveTo>
                    <a:pt x="0" y="0"/>
                  </a:moveTo>
                  <a:lnTo>
                    <a:pt x="8325436" y="0"/>
                  </a:lnTo>
                  <a:lnTo>
                    <a:pt x="8325436" y="1100737"/>
                  </a:lnTo>
                  <a:lnTo>
                    <a:pt x="0" y="1100737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75422" y="3952206"/>
            <a:ext cx="4225156" cy="15157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40913" y="1266449"/>
            <a:ext cx="4684114" cy="1680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111">
            <a:off x="-1702493" y="6769589"/>
            <a:ext cx="4203023" cy="15078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16358" y="1588484"/>
            <a:ext cx="10835739" cy="7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</a:pPr>
            <a:r>
              <a:rPr lang="en-US" sz="5006" dirty="0">
                <a:solidFill>
                  <a:srgbClr val="FFFFFF"/>
                </a:solidFill>
                <a:latin typeface="Asap Regular Bold"/>
              </a:rPr>
              <a:t>VÒNG 1 </a:t>
            </a:r>
            <a:r>
              <a:rPr lang="en-US" sz="5006" dirty="0">
                <a:solidFill>
                  <a:srgbClr val="FFFFFF"/>
                </a:solidFill>
                <a:latin typeface="Asap Regular"/>
              </a:rPr>
              <a:t>(TÁC GIẢ) </a:t>
            </a:r>
            <a:r>
              <a:rPr lang="en-US" sz="5006" dirty="0">
                <a:solidFill>
                  <a:srgbClr val="FFFFFF"/>
                </a:solidFill>
                <a:latin typeface="Asap Regular Bold"/>
              </a:rPr>
              <a:t>                                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38639" y="3916103"/>
            <a:ext cx="12010722" cy="1587982"/>
            <a:chOff x="0" y="0"/>
            <a:chExt cx="8325436" cy="11007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25436" cy="1100737"/>
            </a:xfrm>
            <a:custGeom>
              <a:avLst/>
              <a:gdLst/>
              <a:ahLst/>
              <a:cxnLst/>
              <a:rect l="l" t="t" r="r" b="b"/>
              <a:pathLst>
                <a:path w="8325436" h="1100737">
                  <a:moveTo>
                    <a:pt x="0" y="0"/>
                  </a:moveTo>
                  <a:lnTo>
                    <a:pt x="8325436" y="0"/>
                  </a:lnTo>
                  <a:lnTo>
                    <a:pt x="8325436" y="1100737"/>
                  </a:lnTo>
                  <a:lnTo>
                    <a:pt x="0" y="1100737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138639" y="6640845"/>
            <a:ext cx="12010722" cy="1587982"/>
            <a:chOff x="0" y="0"/>
            <a:chExt cx="8325436" cy="11007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25436" cy="1100737"/>
            </a:xfrm>
            <a:custGeom>
              <a:avLst/>
              <a:gdLst/>
              <a:ahLst/>
              <a:cxnLst/>
              <a:rect l="l" t="t" r="r" b="b"/>
              <a:pathLst>
                <a:path w="8325436" h="1100737">
                  <a:moveTo>
                    <a:pt x="0" y="0"/>
                  </a:moveTo>
                  <a:lnTo>
                    <a:pt x="8325436" y="0"/>
                  </a:lnTo>
                  <a:lnTo>
                    <a:pt x="8325436" y="1100737"/>
                  </a:lnTo>
                  <a:lnTo>
                    <a:pt x="0" y="1100737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616358" y="4365629"/>
            <a:ext cx="10835739" cy="153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</a:pPr>
            <a:r>
              <a:rPr lang="en-US" sz="5006" dirty="0">
                <a:solidFill>
                  <a:srgbClr val="FFFFFF"/>
                </a:solidFill>
                <a:latin typeface="Asap Regular Bold"/>
              </a:rPr>
              <a:t>VÒNG 2 </a:t>
            </a:r>
            <a:r>
              <a:rPr lang="en-US" sz="5006" dirty="0">
                <a:solidFill>
                  <a:srgbClr val="FFFFFF"/>
                </a:solidFill>
                <a:latin typeface="Asap Regular"/>
              </a:rPr>
              <a:t>(TÁC PHẨM)</a:t>
            </a:r>
            <a:r>
              <a:rPr lang="en-US" sz="5006" dirty="0">
                <a:solidFill>
                  <a:srgbClr val="FFFFFF"/>
                </a:solidFill>
                <a:latin typeface="Asap Regular Bold"/>
              </a:rPr>
              <a:t>                                  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771">
            <a:off x="10617031" y="8652582"/>
            <a:ext cx="7628144" cy="273659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616358" y="6991533"/>
            <a:ext cx="10835739" cy="7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58"/>
              </a:lnSpc>
            </a:pPr>
            <a:r>
              <a:rPr lang="en-US" sz="5006" dirty="0">
                <a:solidFill>
                  <a:srgbClr val="FFFFFF"/>
                </a:solidFill>
                <a:latin typeface="Asap Regular Bold"/>
              </a:rPr>
              <a:t>VÒNG 3 </a:t>
            </a:r>
            <a:r>
              <a:rPr lang="en-US" sz="5006" dirty="0">
                <a:solidFill>
                  <a:srgbClr val="FFFFFF"/>
                </a:solidFill>
                <a:latin typeface="Asap Regular"/>
              </a:rPr>
              <a:t>(CHI TIẾT) </a:t>
            </a:r>
            <a:r>
              <a:rPr lang="en-US" sz="5006" dirty="0">
                <a:solidFill>
                  <a:srgbClr val="FFFFFF"/>
                </a:solidFill>
                <a:latin typeface="Asap Regular Bold"/>
              </a:rPr>
              <a:t>                                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10814" y="412750"/>
            <a:ext cx="11666371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2.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Cái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chết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của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Bê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-li-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cốp</a:t>
            </a:r>
            <a:endParaRPr lang="en-US" sz="5000" spc="-85" dirty="0">
              <a:solidFill>
                <a:srgbClr val="2D2D2D"/>
              </a:solidFill>
              <a:latin typeface="Asap Regular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9806" y="3201496"/>
            <a:ext cx="921499" cy="8990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08411" y="3438870"/>
            <a:ext cx="424290" cy="4242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2D2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334" y="172811"/>
            <a:ext cx="2847407" cy="28474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5280969" y="151607"/>
            <a:ext cx="2847407" cy="284740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794130" y="1235215"/>
            <a:ext cx="9518821" cy="2167429"/>
            <a:chOff x="0" y="0"/>
            <a:chExt cx="6114209" cy="13922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14209" cy="1392201"/>
            </a:xfrm>
            <a:custGeom>
              <a:avLst/>
              <a:gdLst/>
              <a:ahLst/>
              <a:cxnLst/>
              <a:rect l="l" t="t" r="r" b="b"/>
              <a:pathLst>
                <a:path w="6114209" h="1392201">
                  <a:moveTo>
                    <a:pt x="0" y="0"/>
                  </a:moveTo>
                  <a:lnTo>
                    <a:pt x="6114209" y="0"/>
                  </a:lnTo>
                  <a:lnTo>
                    <a:pt x="6114209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686514" y="3301447"/>
            <a:ext cx="3488134" cy="68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Nguyên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nhân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794130" y="3809780"/>
            <a:ext cx="9518821" cy="2167429"/>
            <a:chOff x="0" y="0"/>
            <a:chExt cx="6114209" cy="13922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14209" cy="1392201"/>
            </a:xfrm>
            <a:custGeom>
              <a:avLst/>
              <a:gdLst/>
              <a:ahLst/>
              <a:cxnLst/>
              <a:rect l="l" t="t" r="r" b="b"/>
              <a:pathLst>
                <a:path w="6114209" h="1392201">
                  <a:moveTo>
                    <a:pt x="0" y="0"/>
                  </a:moveTo>
                  <a:lnTo>
                    <a:pt x="6114209" y="0"/>
                  </a:lnTo>
                  <a:lnTo>
                    <a:pt x="6114209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794130" y="1398814"/>
            <a:ext cx="9518821" cy="137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ren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-ca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nhìn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thấy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hắn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bị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te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́,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cười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pha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́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lên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“ha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ha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 Italics"/>
              </a:rPr>
              <a:t>ha</a:t>
            </a:r>
            <a:r>
              <a:rPr lang="en-US" sz="4500" dirty="0">
                <a:solidFill>
                  <a:srgbClr val="2D2D2D"/>
                </a:solidFill>
                <a:latin typeface="Asap Regular Italics"/>
              </a:rPr>
              <a:t>”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23272" y="3788837"/>
            <a:ext cx="9518821" cy="206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Tiếng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cười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Va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ren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-ca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đã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biến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những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nỗi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lo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Bê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-li-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cốp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trở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thành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hiện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2D2D2D"/>
                </a:solidFill>
                <a:latin typeface="Asap Regular"/>
              </a:rPr>
              <a:t>thực</a:t>
            </a:r>
            <a:r>
              <a:rPr lang="en-US" sz="4500" dirty="0">
                <a:solidFill>
                  <a:srgbClr val="2D2D2D"/>
                </a:solidFill>
                <a:latin typeface="Asap Regular"/>
              </a:rPr>
              <a:t>.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794130" y="6749595"/>
            <a:ext cx="9518821" cy="2768138"/>
            <a:chOff x="0" y="0"/>
            <a:chExt cx="6114209" cy="17780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14209" cy="1778054"/>
            </a:xfrm>
            <a:custGeom>
              <a:avLst/>
              <a:gdLst/>
              <a:ahLst/>
              <a:cxnLst/>
              <a:rect l="l" t="t" r="r" b="b"/>
              <a:pathLst>
                <a:path w="6114209" h="1778054">
                  <a:moveTo>
                    <a:pt x="0" y="0"/>
                  </a:moveTo>
                  <a:lnTo>
                    <a:pt x="6114209" y="0"/>
                  </a:lnTo>
                  <a:lnTo>
                    <a:pt x="6114209" y="1778054"/>
                  </a:lnTo>
                  <a:lnTo>
                    <a:pt x="0" y="1778054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5914667" y="7441196"/>
            <a:ext cx="9366302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Cái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chết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vi-VN" sz="4500" dirty="0" err="1">
                <a:solidFill>
                  <a:srgbClr val="FFFFFF"/>
                </a:solidFill>
                <a:latin typeface="Asap Regular"/>
              </a:rPr>
              <a:t>B</a:t>
            </a:r>
            <a:r>
              <a:rPr lang="en-US" sz="4500" dirty="0" smtClean="0">
                <a:solidFill>
                  <a:srgbClr val="FFFFFF"/>
                </a:solidFill>
                <a:latin typeface="Asap Regular"/>
              </a:rPr>
              <a:t>ê-li-</a:t>
            </a:r>
            <a:r>
              <a:rPr lang="en-US" sz="4500" dirty="0" err="1" smtClean="0">
                <a:solidFill>
                  <a:srgbClr val="FFFFFF"/>
                </a:solidFill>
                <a:latin typeface="Asap Regular"/>
              </a:rPr>
              <a:t>cốp</a:t>
            </a:r>
            <a:r>
              <a:rPr lang="en-US" sz="4500" dirty="0" smtClean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bất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Asap Regular"/>
              </a:rPr>
              <a:t>ngờ</a:t>
            </a:r>
            <a:endParaRPr lang="vi-VN" sz="4500" dirty="0" smtClean="0">
              <a:solidFill>
                <a:srgbClr val="FFFFFF"/>
              </a:solidFill>
              <a:latin typeface="Asap Regular"/>
            </a:endParaRPr>
          </a:p>
          <a:p>
            <a:pPr algn="ctr">
              <a:lnSpc>
                <a:spcPts val="5445"/>
              </a:lnSpc>
            </a:pPr>
            <a:r>
              <a:rPr lang="en-US" sz="4500" dirty="0" smtClean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Asap Regular"/>
              </a:rPr>
              <a:t>nhưng</a:t>
            </a:r>
            <a:r>
              <a:rPr lang="vi-VN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 smtClean="0">
                <a:solidFill>
                  <a:srgbClr val="FFFFFF"/>
                </a:solidFill>
                <a:latin typeface="Asap Regular"/>
              </a:rPr>
              <a:t>là</a:t>
            </a:r>
            <a:r>
              <a:rPr lang="en-US" sz="4500" dirty="0" smtClean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tất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yếu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.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l="21934" t="27082" r="53441" b="28058"/>
          <a:stretch>
            <a:fillRect/>
          </a:stretch>
        </p:blipFill>
        <p:spPr>
          <a:xfrm>
            <a:off x="319308" y="4100534"/>
            <a:ext cx="5288866" cy="541719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>
            <a:off x="9750900" y="5998152"/>
            <a:ext cx="838200" cy="7723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  <p:bldP spid="15" grpId="0"/>
      <p:bldP spid="18" grpId="0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53311" y="1217779"/>
            <a:ext cx="5382495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14"/>
              </a:lnSpc>
              <a:spcBef>
                <a:spcPct val="0"/>
              </a:spcBef>
            </a:pPr>
            <a:r>
              <a:rPr lang="en-US" sz="4200" u="sng" spc="-84" dirty="0">
                <a:solidFill>
                  <a:srgbClr val="2D2D2D"/>
                </a:solidFill>
                <a:latin typeface="Asap Regular Bold"/>
              </a:rPr>
              <a:t>ĐỐI VỚI BÊ-LI-CỐ</a:t>
            </a:r>
            <a:r>
              <a:rPr lang="en-US" sz="4200" u="sng" spc="-84" dirty="0">
                <a:solidFill>
                  <a:srgbClr val="2D2D2D"/>
                </a:solidFill>
                <a:latin typeface="Asap Regular"/>
              </a:rPr>
              <a:t>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1017" y="27940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73886" y="3126807"/>
            <a:ext cx="379076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10814" y="412750"/>
            <a:ext cx="11666371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2.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Cái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chết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của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Bê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-li-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cốp</a:t>
            </a:r>
            <a:endParaRPr lang="en-US" sz="5000" spc="-85" dirty="0">
              <a:solidFill>
                <a:srgbClr val="2D2D2D"/>
              </a:solidFill>
              <a:latin typeface="Asap Regular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65333" y="2169427"/>
            <a:ext cx="6351882" cy="2223745"/>
            <a:chOff x="0" y="0"/>
            <a:chExt cx="4079994" cy="1428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79994" cy="1428375"/>
            </a:xfrm>
            <a:custGeom>
              <a:avLst/>
              <a:gdLst/>
              <a:ahLst/>
              <a:cxnLst/>
              <a:rect l="l" t="t" r="r" b="b"/>
              <a:pathLst>
                <a:path w="4079994" h="1428375">
                  <a:moveTo>
                    <a:pt x="0" y="0"/>
                  </a:moveTo>
                  <a:lnTo>
                    <a:pt x="4079994" y="0"/>
                  </a:lnTo>
                  <a:lnTo>
                    <a:pt x="4079994" y="1428375"/>
                  </a:lnTo>
                  <a:lnTo>
                    <a:pt x="0" y="1428375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5333" y="4524019"/>
            <a:ext cx="6351882" cy="1923391"/>
            <a:chOff x="0" y="0"/>
            <a:chExt cx="4079994" cy="12354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79994" cy="1235448"/>
            </a:xfrm>
            <a:custGeom>
              <a:avLst/>
              <a:gdLst/>
              <a:ahLst/>
              <a:cxnLst/>
              <a:rect l="l" t="t" r="r" b="b"/>
              <a:pathLst>
                <a:path w="4079994" h="1235448">
                  <a:moveTo>
                    <a:pt x="0" y="0"/>
                  </a:moveTo>
                  <a:lnTo>
                    <a:pt x="4079994" y="0"/>
                  </a:lnTo>
                  <a:lnTo>
                    <a:pt x="4079994" y="1235448"/>
                  </a:lnTo>
                  <a:lnTo>
                    <a:pt x="0" y="123544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5333" y="6682818"/>
            <a:ext cx="6351882" cy="3078756"/>
            <a:chOff x="0" y="0"/>
            <a:chExt cx="4079994" cy="19775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9994" cy="1977572"/>
            </a:xfrm>
            <a:custGeom>
              <a:avLst/>
              <a:gdLst/>
              <a:ahLst/>
              <a:cxnLst/>
              <a:rect l="l" t="t" r="r" b="b"/>
              <a:pathLst>
                <a:path w="4079994" h="1977572">
                  <a:moveTo>
                    <a:pt x="0" y="0"/>
                  </a:moveTo>
                  <a:lnTo>
                    <a:pt x="4079994" y="0"/>
                  </a:lnTo>
                  <a:lnTo>
                    <a:pt x="4079994" y="1977572"/>
                  </a:lnTo>
                  <a:lnTo>
                    <a:pt x="0" y="197757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1039380" y="1028700"/>
            <a:ext cx="5382495" cy="6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14"/>
              </a:lnSpc>
              <a:spcBef>
                <a:spcPct val="0"/>
              </a:spcBef>
            </a:pPr>
            <a:r>
              <a:rPr lang="en-US" sz="4200" u="sng" spc="-84" dirty="0">
                <a:solidFill>
                  <a:srgbClr val="2D2D2D"/>
                </a:solidFill>
                <a:latin typeface="Asap Regular Bold"/>
              </a:rPr>
              <a:t>ĐỐI VỚI MỌI NGƯỜI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264646" y="2169427"/>
            <a:ext cx="6351882" cy="1314166"/>
            <a:chOff x="0" y="0"/>
            <a:chExt cx="4079994" cy="8441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79994" cy="844126"/>
            </a:xfrm>
            <a:custGeom>
              <a:avLst/>
              <a:gdLst/>
              <a:ahLst/>
              <a:cxnLst/>
              <a:rect l="l" t="t" r="r" b="b"/>
              <a:pathLst>
                <a:path w="4079994" h="844126">
                  <a:moveTo>
                    <a:pt x="0" y="0"/>
                  </a:moveTo>
                  <a:lnTo>
                    <a:pt x="4079994" y="0"/>
                  </a:lnTo>
                  <a:lnTo>
                    <a:pt x="4079994" y="844126"/>
                  </a:lnTo>
                  <a:lnTo>
                    <a:pt x="0" y="844126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264646" y="3698043"/>
            <a:ext cx="6351882" cy="2749366"/>
            <a:chOff x="0" y="0"/>
            <a:chExt cx="4079994" cy="1765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79994" cy="1765996"/>
            </a:xfrm>
            <a:custGeom>
              <a:avLst/>
              <a:gdLst/>
              <a:ahLst/>
              <a:cxnLst/>
              <a:rect l="l" t="t" r="r" b="b"/>
              <a:pathLst>
                <a:path w="4079994" h="1765996">
                  <a:moveTo>
                    <a:pt x="0" y="0"/>
                  </a:moveTo>
                  <a:lnTo>
                    <a:pt x="4079994" y="0"/>
                  </a:lnTo>
                  <a:lnTo>
                    <a:pt x="4079994" y="1765996"/>
                  </a:lnTo>
                  <a:lnTo>
                    <a:pt x="0" y="1765996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264646" y="6682818"/>
            <a:ext cx="6351882" cy="3078756"/>
            <a:chOff x="0" y="0"/>
            <a:chExt cx="4079994" cy="19775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79994" cy="1977572"/>
            </a:xfrm>
            <a:custGeom>
              <a:avLst/>
              <a:gdLst/>
              <a:ahLst/>
              <a:cxnLst/>
              <a:rect l="l" t="t" r="r" b="b"/>
              <a:pathLst>
                <a:path w="4079994" h="1977572">
                  <a:moveTo>
                    <a:pt x="0" y="0"/>
                  </a:moveTo>
                  <a:lnTo>
                    <a:pt x="4079994" y="0"/>
                  </a:lnTo>
                  <a:lnTo>
                    <a:pt x="4079994" y="1977572"/>
                  </a:lnTo>
                  <a:lnTo>
                    <a:pt x="0" y="197757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028700" y="2272761"/>
            <a:ext cx="5807106" cy="199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3"/>
              </a:lnSpc>
              <a:spcBef>
                <a:spcPct val="0"/>
              </a:spcBef>
            </a:pP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Khi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nằm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trong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quan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tài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vẻ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mặt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hắn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trông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hiền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lành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dễ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chịu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,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thậm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chí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còn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có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vẻ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tươi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tỉnh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nữa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”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3968" y="4504969"/>
            <a:ext cx="5898371" cy="199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3"/>
              </a:lnSpc>
              <a:spcBef>
                <a:spcPct val="0"/>
              </a:spcBef>
            </a:pP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“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hắn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mừng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rằng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cuối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cùng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hắn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đã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được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chui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vào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trong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cái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bao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mà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từ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đó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không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bao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giờ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phải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thoát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ra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2D2D2D"/>
                </a:solidFill>
                <a:latin typeface="Asap Regular Italics"/>
              </a:rPr>
              <a:t>nữa</a:t>
            </a:r>
            <a:r>
              <a:rPr lang="en-US" sz="3300" dirty="0">
                <a:solidFill>
                  <a:srgbClr val="2D2D2D"/>
                </a:solidFill>
                <a:latin typeface="Asap Regular Italics"/>
              </a:rPr>
              <a:t>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871868"/>
            <a:ext cx="5933639" cy="21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sap Regular Bold"/>
              </a:rPr>
              <a:t>-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Tự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giải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thoát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. </a:t>
            </a:r>
          </a:p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sap Regular Bold"/>
              </a:rPr>
              <a:t>-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Bê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-li-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cốp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đã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tìm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được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cho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mình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cái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bao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tốt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nhất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bền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vững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 Bold"/>
              </a:rPr>
              <a:t>nhất</a:t>
            </a:r>
            <a:r>
              <a:rPr lang="en-US" sz="3500" dirty="0">
                <a:solidFill>
                  <a:srgbClr val="FFFFFF"/>
                </a:solidFill>
                <a:latin typeface="Asap Regular Bold"/>
              </a:rPr>
              <a:t>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64646" y="2349415"/>
            <a:ext cx="6351882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“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Chúng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tôi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đều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cảm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thấy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nhẹ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nhàng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thoải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sap Regular Italics"/>
              </a:rPr>
              <a:t>mái</a:t>
            </a:r>
            <a:r>
              <a:rPr lang="en-US" sz="3300" dirty="0">
                <a:solidFill>
                  <a:srgbClr val="000000"/>
                </a:solidFill>
                <a:latin typeface="Asap Regular Italics"/>
              </a:rPr>
              <a:t>”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26109" y="4125435"/>
            <a:ext cx="5959014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“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Cuộc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đã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lại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diễn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ra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như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cũ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nặng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nề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mệt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nhọc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vô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vị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...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chẳng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tốt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đẹp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gì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hơn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trước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55346" y="7138568"/>
            <a:ext cx="6029776" cy="21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Bê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-li-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cốp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chết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nhưng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kiểu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người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như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hắn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vẫn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tồn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tại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và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ảnh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hưởng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nặng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nề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với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nước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sap Regular"/>
              </a:rPr>
              <a:t>cuối</a:t>
            </a:r>
            <a:r>
              <a:rPr lang="en-US" sz="3500" dirty="0">
                <a:solidFill>
                  <a:srgbClr val="FFFFFF"/>
                </a:solidFill>
                <a:latin typeface="Asap Regular"/>
              </a:rPr>
              <a:t> TK XIX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51876" y="7603070"/>
            <a:ext cx="454316" cy="685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0749196" y="7735603"/>
            <a:ext cx="454316" cy="685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46080" y="1222328"/>
            <a:ext cx="9523779" cy="23679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35521" y="2086085"/>
            <a:ext cx="9523779" cy="63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5"/>
              </a:lnSpc>
              <a:spcBef>
                <a:spcPct val="0"/>
              </a:spcBef>
            </a:pP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“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Không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thể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sống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mãi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như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thế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 </a:t>
            </a:r>
            <a:r>
              <a:rPr lang="en-US" sz="4111" dirty="0" err="1">
                <a:solidFill>
                  <a:srgbClr val="000000"/>
                </a:solidFill>
                <a:latin typeface="Asap Regular Italics"/>
              </a:rPr>
              <a:t>được</a:t>
            </a:r>
            <a:r>
              <a:rPr lang="en-US" sz="4111" dirty="0">
                <a:solidFill>
                  <a:srgbClr val="000000"/>
                </a:solidFill>
                <a:latin typeface="Asap Regular Italics"/>
              </a:rPr>
              <a:t>!”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446080" y="4059786"/>
            <a:ext cx="9518821" cy="2167429"/>
            <a:chOff x="0" y="0"/>
            <a:chExt cx="6114209" cy="13922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14209" cy="1392201"/>
            </a:xfrm>
            <a:custGeom>
              <a:avLst/>
              <a:gdLst/>
              <a:ahLst/>
              <a:cxnLst/>
              <a:rect l="l" t="t" r="r" b="b"/>
              <a:pathLst>
                <a:path w="6114209" h="1392201">
                  <a:moveTo>
                    <a:pt x="0" y="0"/>
                  </a:moveTo>
                  <a:lnTo>
                    <a:pt x="6114209" y="0"/>
                  </a:lnTo>
                  <a:lnTo>
                    <a:pt x="6114209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446080" y="7090871"/>
            <a:ext cx="9518821" cy="2167429"/>
            <a:chOff x="0" y="0"/>
            <a:chExt cx="6114209" cy="1392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14209" cy="1392201"/>
            </a:xfrm>
            <a:custGeom>
              <a:avLst/>
              <a:gdLst/>
              <a:ahLst/>
              <a:cxnLst/>
              <a:rect l="l" t="t" r="r" b="b"/>
              <a:pathLst>
                <a:path w="6114209" h="1392201">
                  <a:moveTo>
                    <a:pt x="0" y="0"/>
                  </a:moveTo>
                  <a:lnTo>
                    <a:pt x="6114209" y="0"/>
                  </a:lnTo>
                  <a:lnTo>
                    <a:pt x="6114209" y="1392201"/>
                  </a:lnTo>
                  <a:lnTo>
                    <a:pt x="0" y="1392201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0827" t="23708" r="6988" b="9224"/>
          <a:stretch>
            <a:fillRect/>
          </a:stretch>
        </p:blipFill>
        <p:spPr>
          <a:xfrm>
            <a:off x="315358" y="2991267"/>
            <a:ext cx="6706821" cy="409960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83183" y="4526915"/>
            <a:ext cx="8904170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Thức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tỉnh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con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người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khỏi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lối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“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38825" y="7253201"/>
            <a:ext cx="8138291" cy="183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Hãy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rộng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mở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chân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, </a:t>
            </a:r>
          </a:p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lành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mạnh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sáng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ý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nghĩa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cao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đẹp</a:t>
            </a:r>
            <a:r>
              <a:rPr lang="en-US" sz="3999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sap Regular"/>
              </a:rPr>
              <a:t>hơn</a:t>
            </a:r>
            <a:endParaRPr lang="en-US" sz="3999" dirty="0">
              <a:solidFill>
                <a:srgbClr val="000000"/>
              </a:solidFill>
              <a:latin typeface="Asa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6189" y="630731"/>
            <a:ext cx="15755623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3.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Hình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ảnh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biểu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tượng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"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cái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2D2D2D"/>
                </a:solidFill>
                <a:latin typeface="Asap Regular Bold"/>
              </a:rPr>
              <a:t>bao</a:t>
            </a: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"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" y="647700"/>
            <a:ext cx="2847407" cy="28474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4792893" y="647700"/>
            <a:ext cx="2847407" cy="28474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4415" y="4142807"/>
            <a:ext cx="325069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07391" y="2982245"/>
            <a:ext cx="921499" cy="8990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955995" y="3219618"/>
            <a:ext cx="424290" cy="42429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2D2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07391" y="7861986"/>
            <a:ext cx="921499" cy="8990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955995" y="8099360"/>
            <a:ext cx="424290" cy="42429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2D2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07391" y="5375794"/>
            <a:ext cx="921499" cy="89903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955995" y="5613167"/>
            <a:ext cx="424290" cy="42429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868385" y="2570008"/>
            <a:ext cx="3742551" cy="1507036"/>
            <a:chOff x="0" y="0"/>
            <a:chExt cx="2403947" cy="9680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868385" y="5071794"/>
            <a:ext cx="3742551" cy="1507036"/>
            <a:chOff x="0" y="0"/>
            <a:chExt cx="2403947" cy="9680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868385" y="7438326"/>
            <a:ext cx="3742551" cy="1507036"/>
            <a:chOff x="0" y="0"/>
            <a:chExt cx="2403947" cy="9680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03947" cy="968012"/>
            </a:xfrm>
            <a:custGeom>
              <a:avLst/>
              <a:gdLst/>
              <a:ahLst/>
              <a:cxnLst/>
              <a:rect l="l" t="t" r="r" b="b"/>
              <a:pathLst>
                <a:path w="2403947" h="968012">
                  <a:moveTo>
                    <a:pt x="0" y="0"/>
                  </a:moveTo>
                  <a:lnTo>
                    <a:pt x="2403947" y="0"/>
                  </a:lnTo>
                  <a:lnTo>
                    <a:pt x="2403947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4868385" y="2631059"/>
            <a:ext cx="3742551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Nghĩa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đen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gốc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)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68385" y="5062269"/>
            <a:ext cx="3742551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Nghĩa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bóng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chuyển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38914" y="7499377"/>
            <a:ext cx="2304852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Nghĩa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</a:t>
            </a:r>
          </a:p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biểu</a:t>
            </a:r>
            <a:r>
              <a:rPr lang="en-US" sz="3999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sap Regular Bold"/>
              </a:rPr>
              <a:t>trưng</a:t>
            </a:r>
            <a:endParaRPr lang="en-US" sz="3999" dirty="0">
              <a:solidFill>
                <a:srgbClr val="FFFFFF"/>
              </a:solidFill>
              <a:latin typeface="Asap Regular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8610937" y="2570008"/>
            <a:ext cx="8410875" cy="1507036"/>
            <a:chOff x="0" y="0"/>
            <a:chExt cx="5402543" cy="96801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02543" cy="968012"/>
            </a:xfrm>
            <a:custGeom>
              <a:avLst/>
              <a:gdLst/>
              <a:ahLst/>
              <a:cxnLst/>
              <a:rect l="l" t="t" r="r" b="b"/>
              <a:pathLst>
                <a:path w="5402543" h="968012">
                  <a:moveTo>
                    <a:pt x="0" y="0"/>
                  </a:moveTo>
                  <a:lnTo>
                    <a:pt x="5402543" y="0"/>
                  </a:lnTo>
                  <a:lnTo>
                    <a:pt x="5402543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8610937" y="5071794"/>
            <a:ext cx="8410875" cy="1507036"/>
            <a:chOff x="0" y="0"/>
            <a:chExt cx="5402543" cy="96801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02543" cy="968012"/>
            </a:xfrm>
            <a:custGeom>
              <a:avLst/>
              <a:gdLst/>
              <a:ahLst/>
              <a:cxnLst/>
              <a:rect l="l" t="t" r="r" b="b"/>
              <a:pathLst>
                <a:path w="5402543" h="968012">
                  <a:moveTo>
                    <a:pt x="0" y="0"/>
                  </a:moveTo>
                  <a:lnTo>
                    <a:pt x="5402543" y="0"/>
                  </a:lnTo>
                  <a:lnTo>
                    <a:pt x="5402543" y="968012"/>
                  </a:lnTo>
                  <a:lnTo>
                    <a:pt x="0" y="968012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10937" y="7100427"/>
            <a:ext cx="8410875" cy="2426872"/>
            <a:chOff x="0" y="0"/>
            <a:chExt cx="5402543" cy="155884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402543" cy="1558849"/>
            </a:xfrm>
            <a:custGeom>
              <a:avLst/>
              <a:gdLst/>
              <a:ahLst/>
              <a:cxnLst/>
              <a:rect l="l" t="t" r="r" b="b"/>
              <a:pathLst>
                <a:path w="5402543" h="1558849">
                  <a:moveTo>
                    <a:pt x="0" y="0"/>
                  </a:moveTo>
                  <a:lnTo>
                    <a:pt x="5402543" y="0"/>
                  </a:lnTo>
                  <a:lnTo>
                    <a:pt x="5402543" y="1558849"/>
                  </a:lnTo>
                  <a:lnTo>
                    <a:pt x="0" y="1558849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8873143" y="2697416"/>
            <a:ext cx="8013035" cy="108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Vật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dùng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để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đựng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gói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đồ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vật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hàng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hóa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hình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túi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hoặc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hình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hộp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475304" y="5413887"/>
            <a:ext cx="8410875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Lối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tính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Bê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-li-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cốp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706599" y="7299034"/>
            <a:ext cx="8346124" cy="21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-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Kiểu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lối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bao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  <a:p>
            <a:pPr algn="ctr">
              <a:lnSpc>
                <a:spcPts val="4235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Asap Regular"/>
              </a:rPr>
              <a:t>- XH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Nga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lúc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bấy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giờ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như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cái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khổng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lồ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trói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buộc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tù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hãm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vây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bủa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ngăn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chặn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tự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do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của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mọi</a:t>
            </a:r>
            <a:r>
              <a:rPr lang="en-US" sz="35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sap Regular"/>
              </a:rPr>
              <a:t>người</a:t>
            </a:r>
            <a:endParaRPr lang="en-US" sz="3500" dirty="0">
              <a:solidFill>
                <a:srgbClr val="000000"/>
              </a:solidFill>
              <a:latin typeface="Asa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31" grpId="0"/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5542" y="-812810"/>
            <a:ext cx="20055562" cy="3639864"/>
            <a:chOff x="0" y="0"/>
            <a:chExt cx="12882257" cy="23379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82256" cy="2337988"/>
            </a:xfrm>
            <a:custGeom>
              <a:avLst/>
              <a:gdLst/>
              <a:ahLst/>
              <a:cxnLst/>
              <a:rect l="l" t="t" r="r" b="b"/>
              <a:pathLst>
                <a:path w="12882256" h="2337988">
                  <a:moveTo>
                    <a:pt x="0" y="0"/>
                  </a:moveTo>
                  <a:lnTo>
                    <a:pt x="12882256" y="0"/>
                  </a:lnTo>
                  <a:lnTo>
                    <a:pt x="12882256" y="2337988"/>
                  </a:lnTo>
                  <a:lnTo>
                    <a:pt x="0" y="2337988"/>
                  </a:lnTo>
                  <a:close/>
                </a:path>
              </a:pathLst>
            </a:custGeom>
            <a:solidFill>
              <a:srgbClr val="8D726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621334" y="1162050"/>
            <a:ext cx="17290007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4.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Tư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tưởng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và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thông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điệp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của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tác</a:t>
            </a:r>
            <a:r>
              <a:rPr lang="en-US" sz="5000" spc="-85" dirty="0">
                <a:solidFill>
                  <a:srgbClr val="FFFFFF"/>
                </a:solidFill>
                <a:latin typeface="Asap Regular Bold"/>
              </a:rPr>
              <a:t> </a:t>
            </a:r>
            <a:r>
              <a:rPr lang="en-US" sz="5000" spc="-85" dirty="0" err="1">
                <a:solidFill>
                  <a:srgbClr val="FFFFFF"/>
                </a:solidFill>
                <a:latin typeface="Asap Regular Bold"/>
              </a:rPr>
              <a:t>phẩm</a:t>
            </a:r>
            <a:endParaRPr lang="en-US" sz="5000" spc="-85" dirty="0">
              <a:solidFill>
                <a:srgbClr val="FFFFFF"/>
              </a:solidFill>
              <a:latin typeface="Asap Regular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20354"/>
            <a:ext cx="2847407" cy="28474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440593" y="0"/>
            <a:ext cx="2847407" cy="28474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78513" y="3359593"/>
            <a:ext cx="6904024" cy="6006088"/>
            <a:chOff x="0" y="0"/>
            <a:chExt cx="4598483" cy="40004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98483" cy="4000405"/>
            </a:xfrm>
            <a:custGeom>
              <a:avLst/>
              <a:gdLst/>
              <a:ahLst/>
              <a:cxnLst/>
              <a:rect l="l" t="t" r="r" b="b"/>
              <a:pathLst>
                <a:path w="4598483" h="4000405">
                  <a:moveTo>
                    <a:pt x="0" y="0"/>
                  </a:moveTo>
                  <a:lnTo>
                    <a:pt x="4598483" y="0"/>
                  </a:lnTo>
                  <a:lnTo>
                    <a:pt x="4598483" y="4000405"/>
                  </a:lnTo>
                  <a:lnTo>
                    <a:pt x="0" y="4000405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99134" y="3252212"/>
            <a:ext cx="6904024" cy="6006088"/>
            <a:chOff x="0" y="0"/>
            <a:chExt cx="4598483" cy="40004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98483" cy="4000405"/>
            </a:xfrm>
            <a:custGeom>
              <a:avLst/>
              <a:gdLst/>
              <a:ahLst/>
              <a:cxnLst/>
              <a:rect l="l" t="t" r="r" b="b"/>
              <a:pathLst>
                <a:path w="4598483" h="4000405">
                  <a:moveTo>
                    <a:pt x="0" y="0"/>
                  </a:moveTo>
                  <a:lnTo>
                    <a:pt x="4598483" y="0"/>
                  </a:lnTo>
                  <a:lnTo>
                    <a:pt x="4598483" y="4000405"/>
                  </a:lnTo>
                  <a:lnTo>
                    <a:pt x="0" y="4000405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82537" y="4987925"/>
            <a:ext cx="2886865" cy="29993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78513" y="4164566"/>
            <a:ext cx="6413895" cy="382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Lên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án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phê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phán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mạnh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mẽ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kiểu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lối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bao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tác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hại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nó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đối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xã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hội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98213" y="4334381"/>
            <a:ext cx="6305865" cy="382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Cảnh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báo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kêu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gọi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mọi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thay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đổi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cuộc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cách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không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sống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hèn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nhát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vô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vị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tự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sap Regular"/>
              </a:rPr>
              <a:t>mãn</a:t>
            </a:r>
            <a:r>
              <a:rPr lang="en-US" sz="5000" dirty="0">
                <a:solidFill>
                  <a:srgbClr val="000000"/>
                </a:solidFill>
                <a:latin typeface="Asap Regular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0063" t="14003" r="906"/>
          <a:stretch>
            <a:fillRect/>
          </a:stretch>
        </p:blipFill>
        <p:spPr>
          <a:xfrm>
            <a:off x="-4714158" y="150177"/>
            <a:ext cx="6224954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50416" y="1468609"/>
            <a:ext cx="6120110" cy="76501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42158" y="631825"/>
            <a:ext cx="6536625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Asap Regular Bold"/>
              </a:rPr>
              <a:t>NÀO MÌNH CÙNG 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05562" y="2702161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>
                <a:solidFill>
                  <a:srgbClr val="2D2D2D"/>
                </a:solidFill>
                <a:latin typeface="Asap Regular Bold"/>
              </a:rPr>
              <a:t>5. NGHỆ THUẬT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712" y="215940"/>
            <a:ext cx="2847407" cy="28474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106" y="1698051"/>
            <a:ext cx="7904160" cy="2730594"/>
            <a:chOff x="0" y="0"/>
            <a:chExt cx="5077066" cy="1753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7066" cy="1753938"/>
            </a:xfrm>
            <a:custGeom>
              <a:avLst/>
              <a:gdLst/>
              <a:ahLst/>
              <a:cxnLst/>
              <a:rect l="l" t="t" r="r" b="b"/>
              <a:pathLst>
                <a:path w="5077066" h="1753938">
                  <a:moveTo>
                    <a:pt x="0" y="0"/>
                  </a:moveTo>
                  <a:lnTo>
                    <a:pt x="5077066" y="0"/>
                  </a:lnTo>
                  <a:lnTo>
                    <a:pt x="5077066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369266" y="4128290"/>
            <a:ext cx="7665934" cy="2730594"/>
            <a:chOff x="0" y="0"/>
            <a:chExt cx="4924047" cy="17539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4047" cy="1753938"/>
            </a:xfrm>
            <a:custGeom>
              <a:avLst/>
              <a:gdLst/>
              <a:ahLst/>
              <a:cxnLst/>
              <a:rect l="l" t="t" r="r" b="b"/>
              <a:pathLst>
                <a:path w="4924047" h="1753938">
                  <a:moveTo>
                    <a:pt x="0" y="0"/>
                  </a:moveTo>
                  <a:lnTo>
                    <a:pt x="4924047" y="0"/>
                  </a:lnTo>
                  <a:lnTo>
                    <a:pt x="4924047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84219" y="6527706"/>
            <a:ext cx="7785047" cy="2730594"/>
            <a:chOff x="0" y="0"/>
            <a:chExt cx="5000556" cy="1753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00556" cy="1753938"/>
            </a:xfrm>
            <a:custGeom>
              <a:avLst/>
              <a:gdLst/>
              <a:ahLst/>
              <a:cxnLst/>
              <a:rect l="l" t="t" r="r" b="b"/>
              <a:pathLst>
                <a:path w="5000556" h="1753938">
                  <a:moveTo>
                    <a:pt x="0" y="0"/>
                  </a:moveTo>
                  <a:lnTo>
                    <a:pt x="5000556" y="0"/>
                  </a:lnTo>
                  <a:lnTo>
                    <a:pt x="5000556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465106" y="2136058"/>
            <a:ext cx="7785047" cy="175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 Bold"/>
              </a:rPr>
              <a:t>Chọn ngôi kể: </a:t>
            </a:r>
            <a:r>
              <a:rPr lang="en-US" sz="3999">
                <a:solidFill>
                  <a:srgbClr val="2D2D2D"/>
                </a:solidFill>
                <a:latin typeface="Asap Regular"/>
              </a:rPr>
              <a:t>Ngôi thứ 3 chuyển sang ngôi thứ nhất </a:t>
            </a:r>
          </a:p>
          <a:p>
            <a:pPr algn="ctr">
              <a:lnSpc>
                <a:spcPts val="4235"/>
              </a:lnSpc>
              <a:spcBef>
                <a:spcPct val="0"/>
              </a:spcBef>
            </a:pPr>
            <a:endParaRPr lang="en-US" sz="3999">
              <a:solidFill>
                <a:srgbClr val="2D2D2D"/>
              </a:solidFill>
              <a:latin typeface="Asap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69266" y="4877002"/>
            <a:ext cx="7665934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 Bold"/>
              </a:rPr>
              <a:t> Cấu trúc:</a:t>
            </a:r>
            <a:r>
              <a:rPr lang="en-US" sz="3999">
                <a:solidFill>
                  <a:srgbClr val="2D2D2D"/>
                </a:solidFill>
                <a:latin typeface="Asap Regular"/>
              </a:rPr>
              <a:t> truyện lồng trong truyện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58416" y="6849359"/>
            <a:ext cx="7591737" cy="183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 Bold"/>
              </a:rPr>
              <a:t>Giọng kể:</a:t>
            </a:r>
            <a:r>
              <a:rPr lang="en-US" sz="3999">
                <a:solidFill>
                  <a:srgbClr val="2D2D2D"/>
                </a:solidFill>
                <a:latin typeface="Asap Regular"/>
              </a:rPr>
              <a:t> Mỉa mai, châm biếm, vẻ ngoài trầm tĩnh nhưng ẩn đằng sau là sự trăn trở, chua xót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198906" y="7258900"/>
            <a:ext cx="2847407" cy="2847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387" b="1038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5863" y="1162050"/>
            <a:ext cx="1283627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5000" spc="-85" dirty="0">
                <a:solidFill>
                  <a:srgbClr val="2D2D2D"/>
                </a:solidFill>
                <a:latin typeface="Asap Regular Bold"/>
              </a:rPr>
              <a:t>5. NGHỆ THUẬT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8396" y="140852"/>
            <a:ext cx="2847407" cy="28474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2223671"/>
            <a:ext cx="7904160" cy="2730594"/>
            <a:chOff x="0" y="0"/>
            <a:chExt cx="5077066" cy="17539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77066" cy="1753938"/>
            </a:xfrm>
            <a:custGeom>
              <a:avLst/>
              <a:gdLst/>
              <a:ahLst/>
              <a:cxnLst/>
              <a:rect l="l" t="t" r="r" b="b"/>
              <a:pathLst>
                <a:path w="5077066" h="1753938">
                  <a:moveTo>
                    <a:pt x="0" y="0"/>
                  </a:moveTo>
                  <a:lnTo>
                    <a:pt x="5077066" y="0"/>
                  </a:lnTo>
                  <a:lnTo>
                    <a:pt x="5077066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33810" y="2223671"/>
            <a:ext cx="7665934" cy="2730594"/>
            <a:chOff x="0" y="0"/>
            <a:chExt cx="4924047" cy="17539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4047" cy="1753938"/>
            </a:xfrm>
            <a:custGeom>
              <a:avLst/>
              <a:gdLst/>
              <a:ahLst/>
              <a:cxnLst/>
              <a:rect l="l" t="t" r="r" b="b"/>
              <a:pathLst>
                <a:path w="4924047" h="1753938">
                  <a:moveTo>
                    <a:pt x="0" y="0"/>
                  </a:moveTo>
                  <a:lnTo>
                    <a:pt x="4924047" y="0"/>
                  </a:lnTo>
                  <a:lnTo>
                    <a:pt x="4924047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88256" y="6077174"/>
            <a:ext cx="7785047" cy="2730594"/>
            <a:chOff x="0" y="0"/>
            <a:chExt cx="5000556" cy="1753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00556" cy="1753938"/>
            </a:xfrm>
            <a:custGeom>
              <a:avLst/>
              <a:gdLst/>
              <a:ahLst/>
              <a:cxnLst/>
              <a:rect l="l" t="t" r="r" b="b"/>
              <a:pathLst>
                <a:path w="5000556" h="1753938">
                  <a:moveTo>
                    <a:pt x="0" y="0"/>
                  </a:moveTo>
                  <a:lnTo>
                    <a:pt x="5000556" y="0"/>
                  </a:lnTo>
                  <a:lnTo>
                    <a:pt x="5000556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311539" y="7240128"/>
            <a:ext cx="2847407" cy="284740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474253" y="6077174"/>
            <a:ext cx="7785047" cy="2730594"/>
            <a:chOff x="0" y="0"/>
            <a:chExt cx="5000556" cy="17539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00556" cy="1753938"/>
            </a:xfrm>
            <a:custGeom>
              <a:avLst/>
              <a:gdLst/>
              <a:ahLst/>
              <a:cxnLst/>
              <a:rect l="l" t="t" r="r" b="b"/>
              <a:pathLst>
                <a:path w="5000556" h="1753938">
                  <a:moveTo>
                    <a:pt x="0" y="0"/>
                  </a:moveTo>
                  <a:lnTo>
                    <a:pt x="5000556" y="0"/>
                  </a:lnTo>
                  <a:lnTo>
                    <a:pt x="5000556" y="1753938"/>
                  </a:lnTo>
                  <a:lnTo>
                    <a:pt x="0" y="1753938"/>
                  </a:lnTo>
                  <a:close/>
                </a:path>
              </a:pathLst>
            </a:custGeom>
            <a:solidFill>
              <a:srgbClr val="E5D9C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24391" y="2667583"/>
            <a:ext cx="7512777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 Kết thúc truyện có lời bình luận và làm nổi rõ chủ đề của truyện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74253" y="2667583"/>
            <a:ext cx="7665934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Xây dựng nhân vật điển hình trong hoàn cảnh điển hình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1563" y="6623543"/>
            <a:ext cx="5558433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Cách xây dựng nhân vật: </a:t>
            </a:r>
          </a:p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chân thật và sâu sắc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5325" y="6623543"/>
            <a:ext cx="5498902" cy="122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Xây dựng biểu tượng: </a:t>
            </a:r>
          </a:p>
          <a:p>
            <a:pPr algn="ctr">
              <a:lnSpc>
                <a:spcPts val="4839"/>
              </a:lnSpc>
              <a:spcBef>
                <a:spcPct val="0"/>
              </a:spcBef>
            </a:pPr>
            <a:r>
              <a:rPr lang="en-US" sz="3999">
                <a:solidFill>
                  <a:srgbClr val="2D2D2D"/>
                </a:solidFill>
                <a:latin typeface="Asap Regular"/>
              </a:rPr>
              <a:t>Cái bao, người trong bao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9437" y="447394"/>
            <a:ext cx="14840176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u="sng" dirty="0" err="1">
                <a:solidFill>
                  <a:srgbClr val="743D19"/>
                </a:solidFill>
                <a:latin typeface="Asap Regular"/>
              </a:rPr>
              <a:t>Câu</a:t>
            </a:r>
            <a:r>
              <a:rPr lang="en-US" sz="6000" u="sng" dirty="0">
                <a:solidFill>
                  <a:srgbClr val="743D19"/>
                </a:solidFill>
                <a:latin typeface="Asap Regular"/>
              </a:rPr>
              <a:t> 1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. </a:t>
            </a:r>
          </a:p>
          <a:p>
            <a:pPr algn="ctr">
              <a:lnSpc>
                <a:spcPts val="7259"/>
              </a:lnSpc>
            </a:pP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6000" dirty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là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nhà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văn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kiệt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xuất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</a:p>
          <a:p>
            <a:pPr algn="ctr">
              <a:lnSpc>
                <a:spcPts val="7259"/>
              </a:lnSpc>
            </a:pP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của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nước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nào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43213" y="3767142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A.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Mỹ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92594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Anh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92594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767142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Pháp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1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5" grpId="1" build="allAtOnce"/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9437" y="447394"/>
            <a:ext cx="14840176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6000" u="sng" dirty="0">
                <a:solidFill>
                  <a:srgbClr val="743D19"/>
                </a:solidFill>
                <a:latin typeface="Asap Regular Bold"/>
              </a:rPr>
              <a:t> 2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. </a:t>
            </a:r>
          </a:p>
          <a:p>
            <a:pPr algn="ctr">
              <a:lnSpc>
                <a:spcPts val="7259"/>
              </a:lnSpc>
            </a:pP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6000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đã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học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nghề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gì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ở </a:t>
            </a:r>
          </a:p>
          <a:p>
            <a:pPr algn="ctr">
              <a:lnSpc>
                <a:spcPts val="7259"/>
              </a:lnSpc>
            </a:pP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Trường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Đại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học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Tổng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hợp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Mát-xcơ-va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? </a:t>
            </a: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43213" y="3767142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A.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Báo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chí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92594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B. Y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92594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khấu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954864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Truyền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sap Regular"/>
              </a:rPr>
              <a:t>thống</a:t>
            </a: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1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4" grpId="1" build="allAtOnce"/>
      <p:bldP spid="15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22030" y="569595"/>
            <a:ext cx="14840176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6000" u="sng" dirty="0">
                <a:solidFill>
                  <a:srgbClr val="743D19"/>
                </a:solidFill>
                <a:latin typeface="Asap Regular Bold"/>
              </a:rPr>
              <a:t> 3</a:t>
            </a:r>
            <a:r>
              <a:rPr lang="en-US" sz="6000" dirty="0">
                <a:solidFill>
                  <a:srgbClr val="743D19"/>
                </a:solidFill>
                <a:latin typeface="Asap Regular Bold"/>
              </a:rPr>
              <a:t>.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6000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để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lại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cho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nhân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loại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bao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nhiêu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truyện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ngắn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và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truyện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vừa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?</a:t>
            </a: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43213" y="3767142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A. 500           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92594"/>
            <a:ext cx="7700787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B. 300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92594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D. 600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954864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C. 400           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1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3" grpId="1"/>
      <p:bldP spid="14" grpId="0"/>
      <p:bldP spid="15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2725" y="1019175"/>
            <a:ext cx="14840176" cy="468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6000" u="sng" dirty="0">
                <a:solidFill>
                  <a:srgbClr val="743D19"/>
                </a:solidFill>
                <a:latin typeface="Asap Regular Bold"/>
              </a:rPr>
              <a:t> 4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. </a:t>
            </a:r>
          </a:p>
          <a:p>
            <a:pPr algn="ctr">
              <a:lnSpc>
                <a:spcPts val="7259"/>
              </a:lnSpc>
            </a:pP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6000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được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xem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là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:</a:t>
            </a: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52273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58738" y="3954864"/>
            <a:ext cx="7315470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A.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Người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mở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đầu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cho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nền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văn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học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thực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ở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nửa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cuối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thế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kỉ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XIX</a:t>
            </a:r>
          </a:p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                 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8738" y="7092594"/>
            <a:ext cx="7126596" cy="297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B.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Bộ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bách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khoa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toàn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thư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thực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đời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sống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nửa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đầu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thế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kỉ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XIX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"/>
              </a:rPr>
              <a:t>                            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2117" y="7092594"/>
            <a:ext cx="7217183" cy="206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Mặt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trời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ca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giai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đoạn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nửa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đầu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thế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kỉ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XIX 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954864"/>
            <a:ext cx="7040467" cy="274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5"/>
              </a:lnSpc>
            </a:pPr>
            <a:r>
              <a:rPr lang="en-US" sz="45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Đại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biểu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lớn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cuối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cùng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văn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học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thực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Nga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nửa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cuối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thế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Asap Regular"/>
              </a:rPr>
              <a:t>kỉ</a:t>
            </a:r>
            <a:r>
              <a:rPr lang="en-US" sz="4500" dirty="0">
                <a:solidFill>
                  <a:srgbClr val="FFFFFF"/>
                </a:solidFill>
                <a:latin typeface="Asap Regular"/>
              </a:rPr>
              <a:t> XIX                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1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6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22030" y="569595"/>
            <a:ext cx="14840176" cy="561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u="sng" dirty="0" err="1">
                <a:solidFill>
                  <a:srgbClr val="743D19"/>
                </a:solidFill>
                <a:latin typeface="Asap Regular Bold"/>
              </a:rPr>
              <a:t>Câu</a:t>
            </a:r>
            <a:r>
              <a:rPr lang="en-US" sz="6000" u="sng" dirty="0">
                <a:solidFill>
                  <a:srgbClr val="743D19"/>
                </a:solidFill>
                <a:latin typeface="Asap Regular Bold"/>
              </a:rPr>
              <a:t> 5</a:t>
            </a:r>
            <a:r>
              <a:rPr lang="en-US" sz="6000" dirty="0">
                <a:solidFill>
                  <a:srgbClr val="743D19"/>
                </a:solidFill>
                <a:latin typeface="Asap Regular Bold"/>
              </a:rPr>
              <a:t>.</a:t>
            </a: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Đặc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điểm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nổi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bật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trong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phong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cách</a:t>
            </a: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vi-VN" sz="6000" dirty="0" smtClean="0">
                <a:solidFill>
                  <a:srgbClr val="743D19"/>
                </a:solidFill>
                <a:latin typeface="Asap Regular"/>
              </a:rPr>
              <a:t>nghệ thuật 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của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nhà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văn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Sê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-</a:t>
            </a:r>
            <a:r>
              <a:rPr lang="vi-VN" sz="6000" dirty="0" smtClean="0">
                <a:solidFill>
                  <a:srgbClr val="743D19"/>
                </a:solidFill>
                <a:latin typeface="Asap Regular"/>
              </a:rPr>
              <a:t>k</a:t>
            </a:r>
            <a:r>
              <a:rPr lang="en-US" sz="6000" dirty="0" err="1" smtClean="0">
                <a:solidFill>
                  <a:srgbClr val="743D19"/>
                </a:solidFill>
                <a:latin typeface="Asap Regular"/>
              </a:rPr>
              <a:t>hốp</a:t>
            </a:r>
            <a:r>
              <a:rPr lang="en-US" sz="6000" dirty="0" smtClean="0">
                <a:solidFill>
                  <a:srgbClr val="743D19"/>
                </a:solidFill>
                <a:latin typeface="Asap Regular"/>
              </a:rPr>
              <a:t> </a:t>
            </a:r>
            <a:r>
              <a:rPr lang="en-US" sz="6000" dirty="0" err="1">
                <a:solidFill>
                  <a:srgbClr val="743D19"/>
                </a:solidFill>
                <a:latin typeface="Asap Regular"/>
              </a:rPr>
              <a:t>là</a:t>
            </a:r>
            <a:r>
              <a:rPr lang="en-US" sz="6000" dirty="0">
                <a:solidFill>
                  <a:srgbClr val="743D19"/>
                </a:solidFill>
                <a:latin typeface="Asap Regular"/>
              </a:rPr>
              <a:t>:</a:t>
            </a: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  <a:p>
            <a:pPr algn="ctr">
              <a:lnSpc>
                <a:spcPts val="7259"/>
              </a:lnSpc>
            </a:pPr>
            <a:endParaRPr lang="en-US" sz="6000" dirty="0">
              <a:solidFill>
                <a:srgbClr val="743D19"/>
              </a:solidFill>
              <a:latin typeface="Asap Regula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78523" y="3622504"/>
            <a:ext cx="7967943" cy="2798251"/>
            <a:chOff x="0" y="0"/>
            <a:chExt cx="5118036" cy="1797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572813" y="3652273"/>
            <a:ext cx="7967943" cy="2798251"/>
            <a:chOff x="0" y="0"/>
            <a:chExt cx="5118036" cy="17973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8523" y="6921408"/>
            <a:ext cx="7967943" cy="2798251"/>
            <a:chOff x="0" y="0"/>
            <a:chExt cx="5118036" cy="1797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572813" y="6921408"/>
            <a:ext cx="7967943" cy="2798251"/>
            <a:chOff x="0" y="0"/>
            <a:chExt cx="5118036" cy="17973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45943" y="188487"/>
            <a:ext cx="4684114" cy="1680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3534" y="1258500"/>
            <a:ext cx="4684114" cy="16804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20409" y="4001382"/>
            <a:ext cx="7403253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A.</a:t>
            </a:r>
            <a:r>
              <a:rPr lang="vi-VN" sz="5000" dirty="0" smtClean="0">
                <a:solidFill>
                  <a:srgbClr val="FFFFFF"/>
                </a:solidFill>
                <a:latin typeface="Asap Regular"/>
              </a:rPr>
              <a:t> Cốt truyện giản dị, không đặt ra vấn đề to lớn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8738" y="7083069"/>
            <a:ext cx="7126596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B</a:t>
            </a: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.</a:t>
            </a:r>
            <a:r>
              <a:rPr lang="vi-VN" sz="5000" dirty="0" smtClean="0">
                <a:solidFill>
                  <a:srgbClr val="FFFFFF"/>
                </a:solidFill>
                <a:latin typeface="Asap Regular"/>
              </a:rPr>
              <a:t> Cốt truyện phức tạp, nhiều yếu tố bất ngờ, gây cấn</a:t>
            </a: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 </a:t>
            </a:r>
            <a:endParaRPr lang="en-US" sz="5000" dirty="0">
              <a:solidFill>
                <a:srgbClr val="FFFFFF"/>
              </a:solidFill>
              <a:latin typeface="Asap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42117" y="7083069"/>
            <a:ext cx="7217183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D. </a:t>
            </a:r>
            <a:r>
              <a:rPr lang="vi-VN" sz="5000" dirty="0">
                <a:solidFill>
                  <a:srgbClr val="FFFFFF"/>
                </a:solidFill>
                <a:latin typeface="Asap Regular"/>
              </a:rPr>
              <a:t>C</a:t>
            </a:r>
            <a:r>
              <a:rPr lang="en-US" sz="5000" dirty="0" err="1" smtClean="0">
                <a:solidFill>
                  <a:srgbClr val="FFFFFF"/>
                </a:solidFill>
                <a:latin typeface="Asap Regular"/>
              </a:rPr>
              <a:t>ốt</a:t>
            </a: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truyện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lôi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cuốn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với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nhiều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yếu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tố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gây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cấn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.                              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42117" y="3945339"/>
            <a:ext cx="7217183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50"/>
              </a:lnSpc>
            </a:pPr>
            <a:r>
              <a:rPr lang="en-US" sz="5000" dirty="0">
                <a:solidFill>
                  <a:srgbClr val="FFFFFF"/>
                </a:solidFill>
                <a:latin typeface="Asap Regular"/>
              </a:rPr>
              <a:t>C. </a:t>
            </a:r>
            <a:r>
              <a:rPr lang="vi-VN" sz="5000" dirty="0" smtClean="0">
                <a:solidFill>
                  <a:srgbClr val="FFFFFF"/>
                </a:solidFill>
                <a:latin typeface="Asap Regular"/>
              </a:rPr>
              <a:t>Cốt truyện g</a:t>
            </a:r>
            <a:r>
              <a:rPr lang="en-US" sz="5000" dirty="0" err="1" smtClean="0">
                <a:solidFill>
                  <a:srgbClr val="FFFFFF"/>
                </a:solidFill>
                <a:latin typeface="Asap Regular"/>
              </a:rPr>
              <a:t>iản</a:t>
            </a:r>
            <a:r>
              <a:rPr lang="en-US" sz="5000" dirty="0" smtClean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dị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nhưng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thấm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đượm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ý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nghĩa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xã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hội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to </a:t>
            </a:r>
            <a:r>
              <a:rPr lang="en-US" sz="5000" dirty="0" err="1">
                <a:solidFill>
                  <a:srgbClr val="FFFFFF"/>
                </a:solidFill>
                <a:latin typeface="Asap Regular"/>
              </a:rPr>
              <a:t>lớn</a:t>
            </a:r>
            <a:r>
              <a:rPr lang="en-US" sz="5000" dirty="0">
                <a:solidFill>
                  <a:srgbClr val="FFFFFF"/>
                </a:solidFill>
                <a:latin typeface="Asap Regular"/>
              </a:rPr>
              <a:t>        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3182976" cy="1117825"/>
            <a:chOff x="0" y="0"/>
            <a:chExt cx="5118036" cy="179739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8036" cy="1797396"/>
            </a:xfrm>
            <a:custGeom>
              <a:avLst/>
              <a:gdLst/>
              <a:ahLst/>
              <a:cxnLst/>
              <a:rect l="l" t="t" r="r" b="b"/>
              <a:pathLst>
                <a:path w="5118036" h="1797396">
                  <a:moveTo>
                    <a:pt x="0" y="0"/>
                  </a:moveTo>
                  <a:lnTo>
                    <a:pt x="5118036" y="0"/>
                  </a:lnTo>
                  <a:lnTo>
                    <a:pt x="5118036" y="1797396"/>
                  </a:lnTo>
                  <a:lnTo>
                    <a:pt x="0" y="1797396"/>
                  </a:lnTo>
                  <a:close/>
                </a:path>
              </a:pathLst>
            </a:custGeom>
            <a:solidFill>
              <a:srgbClr val="743D1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-2258906" y="171567"/>
            <a:ext cx="7700787" cy="1830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6000" dirty="0">
                <a:solidFill>
                  <a:srgbClr val="FFFFFF"/>
                </a:solidFill>
                <a:latin typeface="Asap Regular Bold"/>
              </a:rPr>
              <a:t>VÒNG 1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6" grpId="1" build="allAtOnce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144870"/>
            <a:ext cx="16230600" cy="79972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33046" y="4233018"/>
            <a:ext cx="12721448" cy="1171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8"/>
              </a:lnSpc>
            </a:pPr>
            <a:r>
              <a:rPr lang="en-US" sz="9600" spc="-163">
                <a:solidFill>
                  <a:srgbClr val="2D2D2D"/>
                </a:solidFill>
                <a:latin typeface="Asap Regular"/>
              </a:rPr>
              <a:t>I. TÌM HIỂU CHUNG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8185191" y="5759210"/>
            <a:ext cx="699540" cy="545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5759210"/>
            <a:ext cx="699540" cy="5456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42374"/>
          <a:stretch>
            <a:fillRect/>
          </a:stretch>
        </p:blipFill>
        <p:spPr>
          <a:xfrm>
            <a:off x="11115134" y="5597737"/>
            <a:ext cx="4128059" cy="8685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42374"/>
          <a:stretch>
            <a:fillRect/>
          </a:stretch>
        </p:blipFill>
        <p:spPr>
          <a:xfrm rot="-10800000">
            <a:off x="2783276" y="5597737"/>
            <a:ext cx="4128059" cy="8685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2144</Words>
  <Application>Microsoft Office PowerPoint</Application>
  <PresentationFormat>Custom</PresentationFormat>
  <Paragraphs>305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Asap Regular Bold</vt:lpstr>
      <vt:lpstr>Times New Roman</vt:lpstr>
      <vt:lpstr>Calibri</vt:lpstr>
      <vt:lpstr>Asap Regular Italics</vt:lpstr>
      <vt:lpstr>Asap Regular</vt:lpstr>
      <vt:lpstr>Asap Regular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Black Illustrated Vintage Business Presentation 16:9</dc:title>
  <cp:lastModifiedBy>ctybaoduong070620</cp:lastModifiedBy>
  <cp:revision>36</cp:revision>
  <dcterms:created xsi:type="dcterms:W3CDTF">2006-08-16T00:00:00Z</dcterms:created>
  <dcterms:modified xsi:type="dcterms:W3CDTF">2023-03-27T15:59:17Z</dcterms:modified>
  <dc:identifier>DAE8141_mcw</dc:identifier>
</cp:coreProperties>
</file>